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416" r:id="rId2"/>
    <p:sldId id="439" r:id="rId3"/>
    <p:sldId id="454" r:id="rId4"/>
    <p:sldId id="440" r:id="rId5"/>
    <p:sldId id="441" r:id="rId6"/>
    <p:sldId id="455" r:id="rId7"/>
    <p:sldId id="442" r:id="rId8"/>
    <p:sldId id="429" r:id="rId9"/>
    <p:sldId id="444" r:id="rId10"/>
    <p:sldId id="445" r:id="rId11"/>
    <p:sldId id="436" r:id="rId12"/>
    <p:sldId id="447" r:id="rId13"/>
    <p:sldId id="457" r:id="rId14"/>
    <p:sldId id="458" r:id="rId15"/>
    <p:sldId id="459" r:id="rId16"/>
    <p:sldId id="460" r:id="rId17"/>
    <p:sldId id="461" r:id="rId18"/>
    <p:sldId id="462" r:id="rId19"/>
    <p:sldId id="463" r:id="rId20"/>
    <p:sldId id="464" r:id="rId21"/>
    <p:sldId id="465" r:id="rId22"/>
    <p:sldId id="466" r:id="rId23"/>
    <p:sldId id="467" r:id="rId24"/>
    <p:sldId id="468" r:id="rId25"/>
    <p:sldId id="469" r:id="rId26"/>
    <p:sldId id="470" r:id="rId27"/>
    <p:sldId id="471" r:id="rId28"/>
    <p:sldId id="472" r:id="rId29"/>
    <p:sldId id="473" r:id="rId30"/>
    <p:sldId id="474" r:id="rId31"/>
    <p:sldId id="475" r:id="rId32"/>
    <p:sldId id="476" r:id="rId33"/>
    <p:sldId id="477" r:id="rId34"/>
    <p:sldId id="478" r:id="rId35"/>
    <p:sldId id="456" r:id="rId36"/>
  </p:sldIdLst>
  <p:sldSz cx="9144000" cy="6858000" type="screen4x3"/>
  <p:notesSz cx="6797675" cy="9926638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66"/>
    <a:srgbClr val="CC0066"/>
    <a:srgbClr val="00F0F0"/>
    <a:srgbClr val="99FFCC"/>
    <a:srgbClr val="005293"/>
    <a:srgbClr val="A7D1FF"/>
    <a:srgbClr val="D8EBB3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23055" autoAdjust="0"/>
    <p:restoredTop sz="93042" autoAdjust="0"/>
  </p:normalViewPr>
  <p:slideViewPr>
    <p:cSldViewPr>
      <p:cViewPr varScale="1">
        <p:scale>
          <a:sx n="51" d="100"/>
          <a:sy n="51" d="100"/>
        </p:scale>
        <p:origin x="15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C03D81-E289-4132-9773-C7CADFBB3187}" type="doc">
      <dgm:prSet loTypeId="urn:microsoft.com/office/officeart/2005/8/layout/target3" loCatId="list" qsTypeId="urn:microsoft.com/office/officeart/2005/8/quickstyle/3d2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6F155CF-8FF1-480D-9F07-0775AC2574E2}">
      <dgm:prSet phldrT="[Text]" custT="1"/>
      <dgm:spPr/>
      <dgm:t>
        <a:bodyPr/>
        <a:lstStyle/>
        <a:p>
          <a:r>
            <a:rPr lang="en-GB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Leadership in enabling and industrial technologies</a:t>
          </a:r>
          <a:endParaRPr lang="en-US" sz="16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A518F6E-4A5A-4B80-8A55-71709607FED9}" type="parTrans" cxnId="{C2493217-A446-464C-B24D-9AEB73F99034}">
      <dgm:prSet/>
      <dgm:spPr/>
      <dgm:t>
        <a:bodyPr/>
        <a:lstStyle/>
        <a:p>
          <a:endParaRPr lang="en-US"/>
        </a:p>
      </dgm:t>
    </dgm:pt>
    <dgm:pt modelId="{70EF4500-CF29-4D54-8B8E-F6E032431AD7}" type="sibTrans" cxnId="{C2493217-A446-464C-B24D-9AEB73F99034}">
      <dgm:prSet/>
      <dgm:spPr/>
      <dgm:t>
        <a:bodyPr/>
        <a:lstStyle/>
        <a:p>
          <a:endParaRPr lang="en-US"/>
        </a:p>
      </dgm:t>
    </dgm:pt>
    <dgm:pt modelId="{28FC8CAA-9F7F-4588-ADDB-AF9F664433EB}">
      <dgm:prSet phldrT="[Text]" custT="1"/>
      <dgm:spPr/>
      <dgm:t>
        <a:bodyPr/>
        <a:lstStyle/>
        <a:p>
          <a:pPr algn="just"/>
          <a:r>
            <a:rPr lang="en-GB" sz="14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Support for research, development, demonstration, standardisation for ICT, nanotechnology, advanced materials, biotechnology, advanced manufacturing and processing and space.</a:t>
          </a:r>
          <a:endParaRPr lang="en-US" sz="1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346931A-CCFB-4901-9E00-FE5D971B36FC}" type="parTrans" cxnId="{9627D70C-60FC-4118-9864-3EBC9BBD447A}">
      <dgm:prSet/>
      <dgm:spPr/>
      <dgm:t>
        <a:bodyPr/>
        <a:lstStyle/>
        <a:p>
          <a:endParaRPr lang="en-US"/>
        </a:p>
      </dgm:t>
    </dgm:pt>
    <dgm:pt modelId="{F0ECC1A2-6941-4E74-94F1-24724D5D7E7B}" type="sibTrans" cxnId="{9627D70C-60FC-4118-9864-3EBC9BBD447A}">
      <dgm:prSet/>
      <dgm:spPr/>
      <dgm:t>
        <a:bodyPr/>
        <a:lstStyle/>
        <a:p>
          <a:endParaRPr lang="en-US"/>
        </a:p>
      </dgm:t>
    </dgm:pt>
    <dgm:pt modelId="{D84415EA-70F0-44B5-8915-A49EEA9D45FB}">
      <dgm:prSet phldrT="[Text]" custT="1"/>
      <dgm:spPr/>
      <dgm:t>
        <a:bodyPr/>
        <a:lstStyle/>
        <a:p>
          <a:r>
            <a:rPr lang="en-GB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Access to risk to finance</a:t>
          </a:r>
          <a:endParaRPr lang="en-US" sz="16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17AC497-2060-483B-A337-71098D1D87D7}" type="parTrans" cxnId="{4259EDDC-7364-4900-A025-5107BFD5DFF1}">
      <dgm:prSet/>
      <dgm:spPr/>
      <dgm:t>
        <a:bodyPr/>
        <a:lstStyle/>
        <a:p>
          <a:endParaRPr lang="en-US"/>
        </a:p>
      </dgm:t>
    </dgm:pt>
    <dgm:pt modelId="{94F059CA-2769-451E-BC9E-DDBBB0086F11}" type="sibTrans" cxnId="{4259EDDC-7364-4900-A025-5107BFD5DFF1}">
      <dgm:prSet/>
      <dgm:spPr/>
      <dgm:t>
        <a:bodyPr/>
        <a:lstStyle/>
        <a:p>
          <a:endParaRPr lang="en-US"/>
        </a:p>
      </dgm:t>
    </dgm:pt>
    <dgm:pt modelId="{BD9B0570-9962-4ECE-81CD-48E4FFF63280}">
      <dgm:prSet phldrT="[Text]" custT="1"/>
      <dgm:spPr/>
      <dgm:t>
        <a:bodyPr/>
        <a:lstStyle/>
        <a:p>
          <a:pPr algn="just"/>
          <a:r>
            <a:rPr lang="en-GB" sz="14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Aims to overcome deficits in the availability of debt and equity risk finance for R&amp;D and innovation-driven companies</a:t>
          </a:r>
          <a:endParaRPr lang="en-US" sz="1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42762AF-7D00-46CC-9445-936D71351C53}" type="parTrans" cxnId="{FFD3E4FB-539F-47BC-AC87-A002F3691EBA}">
      <dgm:prSet/>
      <dgm:spPr/>
      <dgm:t>
        <a:bodyPr/>
        <a:lstStyle/>
        <a:p>
          <a:endParaRPr lang="en-US"/>
        </a:p>
      </dgm:t>
    </dgm:pt>
    <dgm:pt modelId="{C3CAB84E-FC50-4790-8D7E-73B5B38FEB2E}" type="sibTrans" cxnId="{FFD3E4FB-539F-47BC-AC87-A002F3691EBA}">
      <dgm:prSet/>
      <dgm:spPr/>
      <dgm:t>
        <a:bodyPr/>
        <a:lstStyle/>
        <a:p>
          <a:endParaRPr lang="en-US"/>
        </a:p>
      </dgm:t>
    </dgm:pt>
    <dgm:pt modelId="{50D39EFE-5725-4477-95DD-DDF8DEA3EC15}">
      <dgm:prSet phldrT="[Text]" custT="1"/>
      <dgm:spPr/>
      <dgm:t>
        <a:bodyPr/>
        <a:lstStyle/>
        <a:p>
          <a:r>
            <a:rPr lang="en-GB" sz="1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Innovation in SMEs</a:t>
          </a:r>
          <a:endParaRPr lang="en-US" sz="1600" b="1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D779B15-F9CE-47B5-8D86-6DE338A098F3}" type="parTrans" cxnId="{833A750D-C4A8-47E6-A33B-F19CCDB93EE3}">
      <dgm:prSet/>
      <dgm:spPr/>
      <dgm:t>
        <a:bodyPr/>
        <a:lstStyle/>
        <a:p>
          <a:endParaRPr lang="en-US"/>
        </a:p>
      </dgm:t>
    </dgm:pt>
    <dgm:pt modelId="{D98E434B-A1C2-4D68-9B4E-983D26003578}" type="sibTrans" cxnId="{833A750D-C4A8-47E6-A33B-F19CCDB93EE3}">
      <dgm:prSet/>
      <dgm:spPr/>
      <dgm:t>
        <a:bodyPr/>
        <a:lstStyle/>
        <a:p>
          <a:endParaRPr lang="en-US"/>
        </a:p>
      </dgm:t>
    </dgm:pt>
    <dgm:pt modelId="{553EC5C4-E59A-4B07-91C6-93E1E45EB437}">
      <dgm:prSet phldrT="[Text]" custT="1"/>
      <dgm:spPr/>
      <dgm:t>
        <a:bodyPr/>
        <a:lstStyle/>
        <a:p>
          <a:pPr algn="just"/>
          <a:r>
            <a:rPr lang="en-GB" sz="14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Provides SME-tailored support to stimulate innovation</a:t>
          </a:r>
          <a:endParaRPr lang="en-US" sz="1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C357EA8-252D-4650-A49A-A61906C396BC}" type="parTrans" cxnId="{787F0661-A53F-4215-8284-207383723433}">
      <dgm:prSet/>
      <dgm:spPr/>
      <dgm:t>
        <a:bodyPr/>
        <a:lstStyle/>
        <a:p>
          <a:endParaRPr lang="en-US"/>
        </a:p>
      </dgm:t>
    </dgm:pt>
    <dgm:pt modelId="{BBDD8DBE-D28F-4DA4-8211-895501C81146}" type="sibTrans" cxnId="{787F0661-A53F-4215-8284-207383723433}">
      <dgm:prSet/>
      <dgm:spPr/>
      <dgm:t>
        <a:bodyPr/>
        <a:lstStyle/>
        <a:p>
          <a:endParaRPr lang="en-US"/>
        </a:p>
      </dgm:t>
    </dgm:pt>
    <dgm:pt modelId="{2F092CAF-4A9A-4AD0-B727-6EF25A5C0EAE}">
      <dgm:prSet phldrT="[Text]" custT="1"/>
      <dgm:spPr/>
      <dgm:t>
        <a:bodyPr/>
        <a:lstStyle/>
        <a:p>
          <a:pPr algn="just"/>
          <a:r>
            <a:rPr lang="en-GB" sz="14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Targeted on the SME with growth and internationalization potential</a:t>
          </a:r>
          <a:endParaRPr lang="en-US" sz="1400" b="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70C86B4-50F7-4A8E-A863-B2C5DF45D906}" type="parTrans" cxnId="{04669724-68EA-492E-8E60-5E6B50343A5A}">
      <dgm:prSet/>
      <dgm:spPr/>
      <dgm:t>
        <a:bodyPr/>
        <a:lstStyle/>
        <a:p>
          <a:endParaRPr lang="en-US"/>
        </a:p>
      </dgm:t>
    </dgm:pt>
    <dgm:pt modelId="{65F26F1F-CC2C-491B-ACB4-54D52B4EED7B}" type="sibTrans" cxnId="{04669724-68EA-492E-8E60-5E6B50343A5A}">
      <dgm:prSet/>
      <dgm:spPr/>
      <dgm:t>
        <a:bodyPr/>
        <a:lstStyle/>
        <a:p>
          <a:endParaRPr lang="en-US"/>
        </a:p>
      </dgm:t>
    </dgm:pt>
    <dgm:pt modelId="{D7E9CB89-08D9-4EAF-BB04-C46C83217785}" type="pres">
      <dgm:prSet presAssocID="{39C03D81-E289-4132-9773-C7CADFBB3187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4377690-735B-423B-ACE6-03649C01C89D}" type="pres">
      <dgm:prSet presAssocID="{26F155CF-8FF1-480D-9F07-0775AC2574E2}" presName="circle1" presStyleLbl="node1" presStyleIdx="0" presStyleCnt="3"/>
      <dgm:spPr/>
      <dgm:t>
        <a:bodyPr/>
        <a:lstStyle/>
        <a:p>
          <a:endParaRPr lang="en-US"/>
        </a:p>
      </dgm:t>
    </dgm:pt>
    <dgm:pt modelId="{5A805B5A-DB67-4272-A5BE-AF38D485CF51}" type="pres">
      <dgm:prSet presAssocID="{26F155CF-8FF1-480D-9F07-0775AC2574E2}" presName="space" presStyleCnt="0"/>
      <dgm:spPr/>
      <dgm:t>
        <a:bodyPr/>
        <a:lstStyle/>
        <a:p>
          <a:endParaRPr lang="en-US"/>
        </a:p>
      </dgm:t>
    </dgm:pt>
    <dgm:pt modelId="{27101FEF-9C9E-48ED-8DD2-111E39B22162}" type="pres">
      <dgm:prSet presAssocID="{26F155CF-8FF1-480D-9F07-0775AC2574E2}" presName="rect1" presStyleLbl="alignAcc1" presStyleIdx="0" presStyleCnt="3"/>
      <dgm:spPr/>
      <dgm:t>
        <a:bodyPr/>
        <a:lstStyle/>
        <a:p>
          <a:endParaRPr lang="en-US"/>
        </a:p>
      </dgm:t>
    </dgm:pt>
    <dgm:pt modelId="{B48D6739-5B02-4A24-9F93-6D0DF496EB35}" type="pres">
      <dgm:prSet presAssocID="{D84415EA-70F0-44B5-8915-A49EEA9D45FB}" presName="vertSpace2" presStyleLbl="node1" presStyleIdx="0" presStyleCnt="3"/>
      <dgm:spPr/>
      <dgm:t>
        <a:bodyPr/>
        <a:lstStyle/>
        <a:p>
          <a:endParaRPr lang="en-US"/>
        </a:p>
      </dgm:t>
    </dgm:pt>
    <dgm:pt modelId="{DFD31DD3-F14F-4A54-B032-9CA6DF6A4EA0}" type="pres">
      <dgm:prSet presAssocID="{D84415EA-70F0-44B5-8915-A49EEA9D45FB}" presName="circle2" presStyleLbl="node1" presStyleIdx="1" presStyleCnt="3" custScaleY="60667"/>
      <dgm:spPr/>
      <dgm:t>
        <a:bodyPr/>
        <a:lstStyle/>
        <a:p>
          <a:endParaRPr lang="en-US"/>
        </a:p>
      </dgm:t>
    </dgm:pt>
    <dgm:pt modelId="{12EAB88E-3D99-4662-877B-7BEE0999945D}" type="pres">
      <dgm:prSet presAssocID="{D84415EA-70F0-44B5-8915-A49EEA9D45FB}" presName="rect2" presStyleLbl="alignAcc1" presStyleIdx="1" presStyleCnt="3" custScaleY="89826"/>
      <dgm:spPr/>
      <dgm:t>
        <a:bodyPr/>
        <a:lstStyle/>
        <a:p>
          <a:endParaRPr lang="en-US"/>
        </a:p>
      </dgm:t>
    </dgm:pt>
    <dgm:pt modelId="{45A5F3C7-E602-4CD9-811F-27A1E0A2B561}" type="pres">
      <dgm:prSet presAssocID="{50D39EFE-5725-4477-95DD-DDF8DEA3EC15}" presName="vertSpace3" presStyleLbl="node1" presStyleIdx="1" presStyleCnt="3"/>
      <dgm:spPr/>
      <dgm:t>
        <a:bodyPr/>
        <a:lstStyle/>
        <a:p>
          <a:endParaRPr lang="en-US"/>
        </a:p>
      </dgm:t>
    </dgm:pt>
    <dgm:pt modelId="{EF9E470D-48C9-4A6D-8E4F-622CC20F1CA0}" type="pres">
      <dgm:prSet presAssocID="{50D39EFE-5725-4477-95DD-DDF8DEA3EC15}" presName="circle3" presStyleLbl="node1" presStyleIdx="2" presStyleCnt="3"/>
      <dgm:spPr/>
      <dgm:t>
        <a:bodyPr/>
        <a:lstStyle/>
        <a:p>
          <a:endParaRPr lang="en-US"/>
        </a:p>
      </dgm:t>
    </dgm:pt>
    <dgm:pt modelId="{38CEA6B3-8B0B-4B80-AD64-9662E84791BA}" type="pres">
      <dgm:prSet presAssocID="{50D39EFE-5725-4477-95DD-DDF8DEA3EC15}" presName="rect3" presStyleLbl="alignAcc1" presStyleIdx="2" presStyleCnt="3"/>
      <dgm:spPr/>
      <dgm:t>
        <a:bodyPr/>
        <a:lstStyle/>
        <a:p>
          <a:endParaRPr lang="en-US"/>
        </a:p>
      </dgm:t>
    </dgm:pt>
    <dgm:pt modelId="{CC27E090-12C0-47D4-8D99-311365A7F4C4}" type="pres">
      <dgm:prSet presAssocID="{26F155CF-8FF1-480D-9F07-0775AC2574E2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7FD4CA-FB6B-476D-9BD8-4581B9DA1B27}" type="pres">
      <dgm:prSet presAssocID="{26F155CF-8FF1-480D-9F07-0775AC2574E2}" presName="rect1ChTx" presStyleLbl="alignAcc1" presStyleIdx="2" presStyleCnt="3" custScaleX="100000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AFE6D1-1759-4F8E-A808-9BDFCCD02308}" type="pres">
      <dgm:prSet presAssocID="{D84415EA-70F0-44B5-8915-A49EEA9D45FB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FD9DB2-04AE-4C4A-A2E1-64F49CB360EF}" type="pres">
      <dgm:prSet presAssocID="{D84415EA-70F0-44B5-8915-A49EEA9D45FB}" presName="rect2ChTx" presStyleLbl="alignAcc1" presStyleIdx="2" presStyleCnt="3" custScaleX="100000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628881-F450-4080-AA33-32116CAC9584}" type="pres">
      <dgm:prSet presAssocID="{50D39EFE-5725-4477-95DD-DDF8DEA3EC15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2FDBD0A-7A38-4E42-BDCD-CC50219B49D0}" type="pres">
      <dgm:prSet presAssocID="{50D39EFE-5725-4477-95DD-DDF8DEA3EC15}" presName="rect3ChTx" presStyleLbl="alignAcc1" presStyleIdx="2" presStyleCnt="3" custScaleX="100000" custScale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FD3E4FB-539F-47BC-AC87-A002F3691EBA}" srcId="{D84415EA-70F0-44B5-8915-A49EEA9D45FB}" destId="{BD9B0570-9962-4ECE-81CD-48E4FFF63280}" srcOrd="0" destOrd="0" parTransId="{242762AF-7D00-46CC-9445-936D71351C53}" sibTransId="{C3CAB84E-FC50-4790-8D7E-73B5B38FEB2E}"/>
    <dgm:cxn modelId="{130852A4-3128-41C4-B948-590F26758C12}" type="presOf" srcId="{D84415EA-70F0-44B5-8915-A49EEA9D45FB}" destId="{4EAFE6D1-1759-4F8E-A808-9BDFCCD02308}" srcOrd="1" destOrd="0" presId="urn:microsoft.com/office/officeart/2005/8/layout/target3"/>
    <dgm:cxn modelId="{C2493217-A446-464C-B24D-9AEB73F99034}" srcId="{39C03D81-E289-4132-9773-C7CADFBB3187}" destId="{26F155CF-8FF1-480D-9F07-0775AC2574E2}" srcOrd="0" destOrd="0" parTransId="{CA518F6E-4A5A-4B80-8A55-71709607FED9}" sibTransId="{70EF4500-CF29-4D54-8B8E-F6E032431AD7}"/>
    <dgm:cxn modelId="{9627D70C-60FC-4118-9864-3EBC9BBD447A}" srcId="{26F155CF-8FF1-480D-9F07-0775AC2574E2}" destId="{28FC8CAA-9F7F-4588-ADDB-AF9F664433EB}" srcOrd="0" destOrd="0" parTransId="{A346931A-CCFB-4901-9E00-FE5D971B36FC}" sibTransId="{F0ECC1A2-6941-4E74-94F1-24724D5D7E7B}"/>
    <dgm:cxn modelId="{4259EDDC-7364-4900-A025-5107BFD5DFF1}" srcId="{39C03D81-E289-4132-9773-C7CADFBB3187}" destId="{D84415EA-70F0-44B5-8915-A49EEA9D45FB}" srcOrd="1" destOrd="0" parTransId="{017AC497-2060-483B-A337-71098D1D87D7}" sibTransId="{94F059CA-2769-451E-BC9E-DDBBB0086F11}"/>
    <dgm:cxn modelId="{833A750D-C4A8-47E6-A33B-F19CCDB93EE3}" srcId="{39C03D81-E289-4132-9773-C7CADFBB3187}" destId="{50D39EFE-5725-4477-95DD-DDF8DEA3EC15}" srcOrd="2" destOrd="0" parTransId="{4D779B15-F9CE-47B5-8D86-6DE338A098F3}" sibTransId="{D98E434B-A1C2-4D68-9B4E-983D26003578}"/>
    <dgm:cxn modelId="{7FD008EE-176F-481A-84DB-268D8227E997}" type="presOf" srcId="{BD9B0570-9962-4ECE-81CD-48E4FFF63280}" destId="{26FD9DB2-04AE-4C4A-A2E1-64F49CB360EF}" srcOrd="0" destOrd="0" presId="urn:microsoft.com/office/officeart/2005/8/layout/target3"/>
    <dgm:cxn modelId="{A70D7C80-DE45-427D-9DDE-3768CADB3241}" type="presOf" srcId="{26F155CF-8FF1-480D-9F07-0775AC2574E2}" destId="{CC27E090-12C0-47D4-8D99-311365A7F4C4}" srcOrd="1" destOrd="0" presId="urn:microsoft.com/office/officeart/2005/8/layout/target3"/>
    <dgm:cxn modelId="{A2DAC27A-DE20-45CE-937D-A80E7C5FC5CC}" type="presOf" srcId="{553EC5C4-E59A-4B07-91C6-93E1E45EB437}" destId="{A2FDBD0A-7A38-4E42-BDCD-CC50219B49D0}" srcOrd="0" destOrd="0" presId="urn:microsoft.com/office/officeart/2005/8/layout/target3"/>
    <dgm:cxn modelId="{787F0661-A53F-4215-8284-207383723433}" srcId="{50D39EFE-5725-4477-95DD-DDF8DEA3EC15}" destId="{553EC5C4-E59A-4B07-91C6-93E1E45EB437}" srcOrd="0" destOrd="0" parTransId="{0C357EA8-252D-4650-A49A-A61906C396BC}" sibTransId="{BBDD8DBE-D28F-4DA4-8211-895501C81146}"/>
    <dgm:cxn modelId="{E7F21A49-5EF7-4515-BCF1-72352631EC36}" type="presOf" srcId="{D84415EA-70F0-44B5-8915-A49EEA9D45FB}" destId="{12EAB88E-3D99-4662-877B-7BEE0999945D}" srcOrd="0" destOrd="0" presId="urn:microsoft.com/office/officeart/2005/8/layout/target3"/>
    <dgm:cxn modelId="{E66FF5DC-19ED-44E6-9498-7DF94C603FB9}" type="presOf" srcId="{50D39EFE-5725-4477-95DD-DDF8DEA3EC15}" destId="{66628881-F450-4080-AA33-32116CAC9584}" srcOrd="1" destOrd="0" presId="urn:microsoft.com/office/officeart/2005/8/layout/target3"/>
    <dgm:cxn modelId="{8E52CA94-A5EE-479C-9F91-0AFB293E466F}" type="presOf" srcId="{26F155CF-8FF1-480D-9F07-0775AC2574E2}" destId="{27101FEF-9C9E-48ED-8DD2-111E39B22162}" srcOrd="0" destOrd="0" presId="urn:microsoft.com/office/officeart/2005/8/layout/target3"/>
    <dgm:cxn modelId="{95D03619-C923-4EE6-9C1D-323E32FAF284}" type="presOf" srcId="{2F092CAF-4A9A-4AD0-B727-6EF25A5C0EAE}" destId="{A2FDBD0A-7A38-4E42-BDCD-CC50219B49D0}" srcOrd="0" destOrd="1" presId="urn:microsoft.com/office/officeart/2005/8/layout/target3"/>
    <dgm:cxn modelId="{C3A7A069-59CC-4773-835B-896FD773EFC0}" type="presOf" srcId="{50D39EFE-5725-4477-95DD-DDF8DEA3EC15}" destId="{38CEA6B3-8B0B-4B80-AD64-9662E84791BA}" srcOrd="0" destOrd="0" presId="urn:microsoft.com/office/officeart/2005/8/layout/target3"/>
    <dgm:cxn modelId="{D830A05B-5A97-4B10-B473-F8D061452D95}" type="presOf" srcId="{39C03D81-E289-4132-9773-C7CADFBB3187}" destId="{D7E9CB89-08D9-4EAF-BB04-C46C83217785}" srcOrd="0" destOrd="0" presId="urn:microsoft.com/office/officeart/2005/8/layout/target3"/>
    <dgm:cxn modelId="{04669724-68EA-492E-8E60-5E6B50343A5A}" srcId="{50D39EFE-5725-4477-95DD-DDF8DEA3EC15}" destId="{2F092CAF-4A9A-4AD0-B727-6EF25A5C0EAE}" srcOrd="1" destOrd="0" parTransId="{670C86B4-50F7-4A8E-A863-B2C5DF45D906}" sibTransId="{65F26F1F-CC2C-491B-ACB4-54D52B4EED7B}"/>
    <dgm:cxn modelId="{6F421B4B-C631-454E-8307-ED6EC85339A7}" type="presOf" srcId="{28FC8CAA-9F7F-4588-ADDB-AF9F664433EB}" destId="{DC7FD4CA-FB6B-476D-9BD8-4581B9DA1B27}" srcOrd="0" destOrd="0" presId="urn:microsoft.com/office/officeart/2005/8/layout/target3"/>
    <dgm:cxn modelId="{6BAE2E4B-C0DB-47AB-B1BE-B7C97A8225F3}" type="presParOf" srcId="{D7E9CB89-08D9-4EAF-BB04-C46C83217785}" destId="{84377690-735B-423B-ACE6-03649C01C89D}" srcOrd="0" destOrd="0" presId="urn:microsoft.com/office/officeart/2005/8/layout/target3"/>
    <dgm:cxn modelId="{5145A413-499A-4851-B5B2-086D502A081C}" type="presParOf" srcId="{D7E9CB89-08D9-4EAF-BB04-C46C83217785}" destId="{5A805B5A-DB67-4272-A5BE-AF38D485CF51}" srcOrd="1" destOrd="0" presId="urn:microsoft.com/office/officeart/2005/8/layout/target3"/>
    <dgm:cxn modelId="{DBF77653-FF94-4641-844F-ABEC03F79555}" type="presParOf" srcId="{D7E9CB89-08D9-4EAF-BB04-C46C83217785}" destId="{27101FEF-9C9E-48ED-8DD2-111E39B22162}" srcOrd="2" destOrd="0" presId="urn:microsoft.com/office/officeart/2005/8/layout/target3"/>
    <dgm:cxn modelId="{2927E2C0-E938-4688-9CEF-8DD978BA3828}" type="presParOf" srcId="{D7E9CB89-08D9-4EAF-BB04-C46C83217785}" destId="{B48D6739-5B02-4A24-9F93-6D0DF496EB35}" srcOrd="3" destOrd="0" presId="urn:microsoft.com/office/officeart/2005/8/layout/target3"/>
    <dgm:cxn modelId="{AC950CEA-2403-4AD3-AC91-FC3828437207}" type="presParOf" srcId="{D7E9CB89-08D9-4EAF-BB04-C46C83217785}" destId="{DFD31DD3-F14F-4A54-B032-9CA6DF6A4EA0}" srcOrd="4" destOrd="0" presId="urn:microsoft.com/office/officeart/2005/8/layout/target3"/>
    <dgm:cxn modelId="{75FF1F78-9850-458E-8712-3B0C748FC57B}" type="presParOf" srcId="{D7E9CB89-08D9-4EAF-BB04-C46C83217785}" destId="{12EAB88E-3D99-4662-877B-7BEE0999945D}" srcOrd="5" destOrd="0" presId="urn:microsoft.com/office/officeart/2005/8/layout/target3"/>
    <dgm:cxn modelId="{C7802D48-FFCD-488D-8D1A-3C63B0BF5D13}" type="presParOf" srcId="{D7E9CB89-08D9-4EAF-BB04-C46C83217785}" destId="{45A5F3C7-E602-4CD9-811F-27A1E0A2B561}" srcOrd="6" destOrd="0" presId="urn:microsoft.com/office/officeart/2005/8/layout/target3"/>
    <dgm:cxn modelId="{5CD5F9A7-6E81-4E9D-B36D-F5894701D654}" type="presParOf" srcId="{D7E9CB89-08D9-4EAF-BB04-C46C83217785}" destId="{EF9E470D-48C9-4A6D-8E4F-622CC20F1CA0}" srcOrd="7" destOrd="0" presId="urn:microsoft.com/office/officeart/2005/8/layout/target3"/>
    <dgm:cxn modelId="{5A502E62-99F1-4660-8F6C-EFFECF95BF3A}" type="presParOf" srcId="{D7E9CB89-08D9-4EAF-BB04-C46C83217785}" destId="{38CEA6B3-8B0B-4B80-AD64-9662E84791BA}" srcOrd="8" destOrd="0" presId="urn:microsoft.com/office/officeart/2005/8/layout/target3"/>
    <dgm:cxn modelId="{28B053B9-409B-4AAD-AE4F-CACE452C9F66}" type="presParOf" srcId="{D7E9CB89-08D9-4EAF-BB04-C46C83217785}" destId="{CC27E090-12C0-47D4-8D99-311365A7F4C4}" srcOrd="9" destOrd="0" presId="urn:microsoft.com/office/officeart/2005/8/layout/target3"/>
    <dgm:cxn modelId="{CD7A81D6-4E0B-4985-9B5F-0D820B4AFF41}" type="presParOf" srcId="{D7E9CB89-08D9-4EAF-BB04-C46C83217785}" destId="{DC7FD4CA-FB6B-476D-9BD8-4581B9DA1B27}" srcOrd="10" destOrd="0" presId="urn:microsoft.com/office/officeart/2005/8/layout/target3"/>
    <dgm:cxn modelId="{FA6397C9-CA7D-4D45-A119-F3DEDF0B3B34}" type="presParOf" srcId="{D7E9CB89-08D9-4EAF-BB04-C46C83217785}" destId="{4EAFE6D1-1759-4F8E-A808-9BDFCCD02308}" srcOrd="11" destOrd="0" presId="urn:microsoft.com/office/officeart/2005/8/layout/target3"/>
    <dgm:cxn modelId="{3F77D69B-E1AF-4CC5-9049-0A2A780AF1C2}" type="presParOf" srcId="{D7E9CB89-08D9-4EAF-BB04-C46C83217785}" destId="{26FD9DB2-04AE-4C4A-A2E1-64F49CB360EF}" srcOrd="12" destOrd="0" presId="urn:microsoft.com/office/officeart/2005/8/layout/target3"/>
    <dgm:cxn modelId="{F0EA206C-8F5A-4C4D-90B7-A9E7A7F8AC50}" type="presParOf" srcId="{D7E9CB89-08D9-4EAF-BB04-C46C83217785}" destId="{66628881-F450-4080-AA33-32116CAC9584}" srcOrd="13" destOrd="0" presId="urn:microsoft.com/office/officeart/2005/8/layout/target3"/>
    <dgm:cxn modelId="{91307102-4CB8-4690-B91D-00603B88BA8A}" type="presParOf" srcId="{D7E9CB89-08D9-4EAF-BB04-C46C83217785}" destId="{A2FDBD0A-7A38-4E42-BDCD-CC50219B49D0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55C1B9A-20F5-410E-9E45-A624F122E3A1}" type="doc">
      <dgm:prSet loTypeId="urn:microsoft.com/office/officeart/2005/8/layout/cycle8" loCatId="cycle" qsTypeId="urn:microsoft.com/office/officeart/2005/8/quickstyle/simple2" qsCatId="simple" csTypeId="urn:microsoft.com/office/officeart/2005/8/colors/accent2_2" csCatId="accent2" phldr="1"/>
      <dgm:spPr/>
    </dgm:pt>
    <dgm:pt modelId="{B6D67CD9-EE8E-46B7-8D9F-71596A71501D}">
      <dgm:prSet phldrT="[Text]"/>
      <dgm:spPr/>
      <dgm:t>
        <a:bodyPr/>
        <a:lstStyle/>
        <a:p>
          <a:r>
            <a:rPr lang="en-GB" dirty="0" smtClean="0"/>
            <a:t>ICT in Industrial Leadership</a:t>
          </a:r>
          <a:endParaRPr lang="en-US" dirty="0"/>
        </a:p>
      </dgm:t>
    </dgm:pt>
    <dgm:pt modelId="{F6381559-A9C4-4CC3-AB74-65C775A91666}" type="parTrans" cxnId="{22725160-696E-4828-809E-74D54621A6D3}">
      <dgm:prSet/>
      <dgm:spPr/>
      <dgm:t>
        <a:bodyPr/>
        <a:lstStyle/>
        <a:p>
          <a:endParaRPr lang="en-US"/>
        </a:p>
      </dgm:t>
    </dgm:pt>
    <dgm:pt modelId="{5A19BB24-A031-42AD-9614-96BF40491509}" type="sibTrans" cxnId="{22725160-696E-4828-809E-74D54621A6D3}">
      <dgm:prSet/>
      <dgm:spPr/>
      <dgm:t>
        <a:bodyPr/>
        <a:lstStyle/>
        <a:p>
          <a:endParaRPr lang="en-US"/>
        </a:p>
      </dgm:t>
    </dgm:pt>
    <dgm:pt modelId="{19B1B4AF-0F0E-487F-9A41-97BCBBCE52D6}">
      <dgm:prSet phldrT="[Text]"/>
      <dgm:spPr/>
      <dgm:t>
        <a:bodyPr/>
        <a:lstStyle/>
        <a:p>
          <a:r>
            <a:rPr lang="en-GB" dirty="0" smtClean="0"/>
            <a:t>ICT in Societal Challenges</a:t>
          </a:r>
          <a:endParaRPr lang="en-US" dirty="0"/>
        </a:p>
      </dgm:t>
    </dgm:pt>
    <dgm:pt modelId="{A2CBC94B-ED38-4E45-8129-D43BF387EDBB}" type="parTrans" cxnId="{A793413B-7F51-4C9C-BB80-D6BC5C431BFB}">
      <dgm:prSet/>
      <dgm:spPr/>
      <dgm:t>
        <a:bodyPr/>
        <a:lstStyle/>
        <a:p>
          <a:endParaRPr lang="en-US"/>
        </a:p>
      </dgm:t>
    </dgm:pt>
    <dgm:pt modelId="{278EC2CC-82D5-4359-A105-799634315F75}" type="sibTrans" cxnId="{A793413B-7F51-4C9C-BB80-D6BC5C431BFB}">
      <dgm:prSet/>
      <dgm:spPr/>
      <dgm:t>
        <a:bodyPr/>
        <a:lstStyle/>
        <a:p>
          <a:endParaRPr lang="en-US"/>
        </a:p>
      </dgm:t>
    </dgm:pt>
    <dgm:pt modelId="{71E2B86E-C0C9-4DA6-A3AD-76881190F698}">
      <dgm:prSet phldrT="[Text]"/>
      <dgm:spPr/>
      <dgm:t>
        <a:bodyPr/>
        <a:lstStyle/>
        <a:p>
          <a:r>
            <a:rPr lang="en-GB" b="1" dirty="0" smtClean="0">
              <a:solidFill>
                <a:srgbClr val="FF0000"/>
              </a:solidFill>
            </a:rPr>
            <a:t>ICT in Excellent Science</a:t>
          </a:r>
          <a:endParaRPr lang="en-US" b="1" dirty="0">
            <a:solidFill>
              <a:srgbClr val="FF0000"/>
            </a:solidFill>
          </a:endParaRPr>
        </a:p>
      </dgm:t>
    </dgm:pt>
    <dgm:pt modelId="{BE8AABDD-B49C-462F-9473-D1B7B125301C}" type="parTrans" cxnId="{937091EE-8F49-4A3F-A2FB-5C5832C0A1B2}">
      <dgm:prSet/>
      <dgm:spPr/>
      <dgm:t>
        <a:bodyPr/>
        <a:lstStyle/>
        <a:p>
          <a:endParaRPr lang="en-US"/>
        </a:p>
      </dgm:t>
    </dgm:pt>
    <dgm:pt modelId="{94599C1E-26FD-4586-B7B3-5E0BBE976CFE}" type="sibTrans" cxnId="{937091EE-8F49-4A3F-A2FB-5C5832C0A1B2}">
      <dgm:prSet/>
      <dgm:spPr/>
      <dgm:t>
        <a:bodyPr/>
        <a:lstStyle/>
        <a:p>
          <a:endParaRPr lang="en-US"/>
        </a:p>
      </dgm:t>
    </dgm:pt>
    <dgm:pt modelId="{C519AC84-AF88-4D82-8951-A60EF6C21469}" type="pres">
      <dgm:prSet presAssocID="{355C1B9A-20F5-410E-9E45-A624F122E3A1}" presName="compositeShape" presStyleCnt="0">
        <dgm:presLayoutVars>
          <dgm:chMax val="7"/>
          <dgm:dir/>
          <dgm:resizeHandles val="exact"/>
        </dgm:presLayoutVars>
      </dgm:prSet>
      <dgm:spPr/>
    </dgm:pt>
    <dgm:pt modelId="{6D0A3EA8-EE0E-4225-B628-953C55A7B6CF}" type="pres">
      <dgm:prSet presAssocID="{355C1B9A-20F5-410E-9E45-A624F122E3A1}" presName="wedge1" presStyleLbl="node1" presStyleIdx="0" presStyleCnt="3"/>
      <dgm:spPr/>
      <dgm:t>
        <a:bodyPr/>
        <a:lstStyle/>
        <a:p>
          <a:endParaRPr lang="en-US"/>
        </a:p>
      </dgm:t>
    </dgm:pt>
    <dgm:pt modelId="{4A94593E-0520-4926-A571-75CB1C302304}" type="pres">
      <dgm:prSet presAssocID="{355C1B9A-20F5-410E-9E45-A624F122E3A1}" presName="dummy1a" presStyleCnt="0"/>
      <dgm:spPr/>
    </dgm:pt>
    <dgm:pt modelId="{DD93E751-5F6A-4F78-8FC7-895FEB0DB44A}" type="pres">
      <dgm:prSet presAssocID="{355C1B9A-20F5-410E-9E45-A624F122E3A1}" presName="dummy1b" presStyleCnt="0"/>
      <dgm:spPr/>
    </dgm:pt>
    <dgm:pt modelId="{730127D2-351A-48B9-B97C-C469F02C00DA}" type="pres">
      <dgm:prSet presAssocID="{355C1B9A-20F5-410E-9E45-A624F122E3A1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DEBB26-3749-4F9A-815D-67ECCEBCA910}" type="pres">
      <dgm:prSet presAssocID="{355C1B9A-20F5-410E-9E45-A624F122E3A1}" presName="wedge2" presStyleLbl="node1" presStyleIdx="1" presStyleCnt="3"/>
      <dgm:spPr/>
      <dgm:t>
        <a:bodyPr/>
        <a:lstStyle/>
        <a:p>
          <a:endParaRPr lang="en-US"/>
        </a:p>
      </dgm:t>
    </dgm:pt>
    <dgm:pt modelId="{8E323B19-893A-456A-A343-53B4179174C6}" type="pres">
      <dgm:prSet presAssocID="{355C1B9A-20F5-410E-9E45-A624F122E3A1}" presName="dummy2a" presStyleCnt="0"/>
      <dgm:spPr/>
    </dgm:pt>
    <dgm:pt modelId="{338634C8-9933-490C-AC12-43A9D63374B6}" type="pres">
      <dgm:prSet presAssocID="{355C1B9A-20F5-410E-9E45-A624F122E3A1}" presName="dummy2b" presStyleCnt="0"/>
      <dgm:spPr/>
    </dgm:pt>
    <dgm:pt modelId="{E93F7448-03A1-469C-A661-00387C1A2071}" type="pres">
      <dgm:prSet presAssocID="{355C1B9A-20F5-410E-9E45-A624F122E3A1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2BCA0C-11EE-452B-952A-DAAA6C06F150}" type="pres">
      <dgm:prSet presAssocID="{355C1B9A-20F5-410E-9E45-A624F122E3A1}" presName="wedge3" presStyleLbl="node1" presStyleIdx="2" presStyleCnt="3"/>
      <dgm:spPr/>
      <dgm:t>
        <a:bodyPr/>
        <a:lstStyle/>
        <a:p>
          <a:endParaRPr lang="en-US"/>
        </a:p>
      </dgm:t>
    </dgm:pt>
    <dgm:pt modelId="{7AC11570-F390-425C-A90D-3D04A00ADCD4}" type="pres">
      <dgm:prSet presAssocID="{355C1B9A-20F5-410E-9E45-A624F122E3A1}" presName="dummy3a" presStyleCnt="0"/>
      <dgm:spPr/>
    </dgm:pt>
    <dgm:pt modelId="{AE716A22-A27E-43CB-8D10-D6DEF2741B26}" type="pres">
      <dgm:prSet presAssocID="{355C1B9A-20F5-410E-9E45-A624F122E3A1}" presName="dummy3b" presStyleCnt="0"/>
      <dgm:spPr/>
    </dgm:pt>
    <dgm:pt modelId="{71EB49FD-9320-44CE-B921-209624F5A978}" type="pres">
      <dgm:prSet presAssocID="{355C1B9A-20F5-410E-9E45-A624F122E3A1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121AD18-4E9D-44C1-A7BB-504F299BBCD2}" type="pres">
      <dgm:prSet presAssocID="{5A19BB24-A031-42AD-9614-96BF40491509}" presName="arrowWedge1" presStyleLbl="fgSibTrans2D1" presStyleIdx="0" presStyleCnt="3"/>
      <dgm:spPr/>
    </dgm:pt>
    <dgm:pt modelId="{8812E242-7FC2-4C8E-81EB-7CFC93E34F4D}" type="pres">
      <dgm:prSet presAssocID="{278EC2CC-82D5-4359-A105-799634315F75}" presName="arrowWedge2" presStyleLbl="fgSibTrans2D1" presStyleIdx="1" presStyleCnt="3"/>
      <dgm:spPr/>
    </dgm:pt>
    <dgm:pt modelId="{0D393B21-2004-4E4E-97F0-C91C005C3303}" type="pres">
      <dgm:prSet presAssocID="{94599C1E-26FD-4586-B7B3-5E0BBE976CFE}" presName="arrowWedge3" presStyleLbl="fgSibTrans2D1" presStyleIdx="2" presStyleCnt="3"/>
      <dgm:spPr/>
    </dgm:pt>
  </dgm:ptLst>
  <dgm:cxnLst>
    <dgm:cxn modelId="{DE624544-9E71-4C96-8194-397F02B9E713}" type="presOf" srcId="{B6D67CD9-EE8E-46B7-8D9F-71596A71501D}" destId="{730127D2-351A-48B9-B97C-C469F02C00DA}" srcOrd="1" destOrd="0" presId="urn:microsoft.com/office/officeart/2005/8/layout/cycle8"/>
    <dgm:cxn modelId="{10CBAB39-8E40-4FEF-8C57-83D49D18AC95}" type="presOf" srcId="{71E2B86E-C0C9-4DA6-A3AD-76881190F698}" destId="{072BCA0C-11EE-452B-952A-DAAA6C06F150}" srcOrd="0" destOrd="0" presId="urn:microsoft.com/office/officeart/2005/8/layout/cycle8"/>
    <dgm:cxn modelId="{9F761FBB-70B6-44B5-8D88-D77663863755}" type="presOf" srcId="{19B1B4AF-0F0E-487F-9A41-97BCBBCE52D6}" destId="{E93F7448-03A1-469C-A661-00387C1A2071}" srcOrd="1" destOrd="0" presId="urn:microsoft.com/office/officeart/2005/8/layout/cycle8"/>
    <dgm:cxn modelId="{EE8B2DFC-6F60-4624-BFA5-3CE00FF64BDA}" type="presOf" srcId="{B6D67CD9-EE8E-46B7-8D9F-71596A71501D}" destId="{6D0A3EA8-EE0E-4225-B628-953C55A7B6CF}" srcOrd="0" destOrd="0" presId="urn:microsoft.com/office/officeart/2005/8/layout/cycle8"/>
    <dgm:cxn modelId="{9511D6A4-0F99-4576-9462-634833CE8A17}" type="presOf" srcId="{71E2B86E-C0C9-4DA6-A3AD-76881190F698}" destId="{71EB49FD-9320-44CE-B921-209624F5A978}" srcOrd="1" destOrd="0" presId="urn:microsoft.com/office/officeart/2005/8/layout/cycle8"/>
    <dgm:cxn modelId="{22725160-696E-4828-809E-74D54621A6D3}" srcId="{355C1B9A-20F5-410E-9E45-A624F122E3A1}" destId="{B6D67CD9-EE8E-46B7-8D9F-71596A71501D}" srcOrd="0" destOrd="0" parTransId="{F6381559-A9C4-4CC3-AB74-65C775A91666}" sibTransId="{5A19BB24-A031-42AD-9614-96BF40491509}"/>
    <dgm:cxn modelId="{96193F63-C381-43D4-B302-A1FFE0249433}" type="presOf" srcId="{19B1B4AF-0F0E-487F-9A41-97BCBBCE52D6}" destId="{8EDEBB26-3749-4F9A-815D-67ECCEBCA910}" srcOrd="0" destOrd="0" presId="urn:microsoft.com/office/officeart/2005/8/layout/cycle8"/>
    <dgm:cxn modelId="{937091EE-8F49-4A3F-A2FB-5C5832C0A1B2}" srcId="{355C1B9A-20F5-410E-9E45-A624F122E3A1}" destId="{71E2B86E-C0C9-4DA6-A3AD-76881190F698}" srcOrd="2" destOrd="0" parTransId="{BE8AABDD-B49C-462F-9473-D1B7B125301C}" sibTransId="{94599C1E-26FD-4586-B7B3-5E0BBE976CFE}"/>
    <dgm:cxn modelId="{146305CA-EE65-44C1-A54C-DF038069204F}" type="presOf" srcId="{355C1B9A-20F5-410E-9E45-A624F122E3A1}" destId="{C519AC84-AF88-4D82-8951-A60EF6C21469}" srcOrd="0" destOrd="0" presId="urn:microsoft.com/office/officeart/2005/8/layout/cycle8"/>
    <dgm:cxn modelId="{A793413B-7F51-4C9C-BB80-D6BC5C431BFB}" srcId="{355C1B9A-20F5-410E-9E45-A624F122E3A1}" destId="{19B1B4AF-0F0E-487F-9A41-97BCBBCE52D6}" srcOrd="1" destOrd="0" parTransId="{A2CBC94B-ED38-4E45-8129-D43BF387EDBB}" sibTransId="{278EC2CC-82D5-4359-A105-799634315F75}"/>
    <dgm:cxn modelId="{992073C1-B85A-41E9-89A9-6F5DBAD85E8F}" type="presParOf" srcId="{C519AC84-AF88-4D82-8951-A60EF6C21469}" destId="{6D0A3EA8-EE0E-4225-B628-953C55A7B6CF}" srcOrd="0" destOrd="0" presId="urn:microsoft.com/office/officeart/2005/8/layout/cycle8"/>
    <dgm:cxn modelId="{6D54794A-1B57-4CC4-BB0C-CD60A46F81AE}" type="presParOf" srcId="{C519AC84-AF88-4D82-8951-A60EF6C21469}" destId="{4A94593E-0520-4926-A571-75CB1C302304}" srcOrd="1" destOrd="0" presId="urn:microsoft.com/office/officeart/2005/8/layout/cycle8"/>
    <dgm:cxn modelId="{FF8B4F9C-43E2-490A-B531-024B282F9E20}" type="presParOf" srcId="{C519AC84-AF88-4D82-8951-A60EF6C21469}" destId="{DD93E751-5F6A-4F78-8FC7-895FEB0DB44A}" srcOrd="2" destOrd="0" presId="urn:microsoft.com/office/officeart/2005/8/layout/cycle8"/>
    <dgm:cxn modelId="{E9A65C73-AE35-48A0-9B03-B29B796989D5}" type="presParOf" srcId="{C519AC84-AF88-4D82-8951-A60EF6C21469}" destId="{730127D2-351A-48B9-B97C-C469F02C00DA}" srcOrd="3" destOrd="0" presId="urn:microsoft.com/office/officeart/2005/8/layout/cycle8"/>
    <dgm:cxn modelId="{2041C78D-A54C-4512-8CFF-B7A4FA37EA72}" type="presParOf" srcId="{C519AC84-AF88-4D82-8951-A60EF6C21469}" destId="{8EDEBB26-3749-4F9A-815D-67ECCEBCA910}" srcOrd="4" destOrd="0" presId="urn:microsoft.com/office/officeart/2005/8/layout/cycle8"/>
    <dgm:cxn modelId="{56E46082-8C78-4B70-884B-E80B87DA3FA9}" type="presParOf" srcId="{C519AC84-AF88-4D82-8951-A60EF6C21469}" destId="{8E323B19-893A-456A-A343-53B4179174C6}" srcOrd="5" destOrd="0" presId="urn:microsoft.com/office/officeart/2005/8/layout/cycle8"/>
    <dgm:cxn modelId="{AA72BE0E-2052-4F5E-965B-9F5C583E1313}" type="presParOf" srcId="{C519AC84-AF88-4D82-8951-A60EF6C21469}" destId="{338634C8-9933-490C-AC12-43A9D63374B6}" srcOrd="6" destOrd="0" presId="urn:microsoft.com/office/officeart/2005/8/layout/cycle8"/>
    <dgm:cxn modelId="{2A4B9849-947E-4F46-A14F-EDE1999C119F}" type="presParOf" srcId="{C519AC84-AF88-4D82-8951-A60EF6C21469}" destId="{E93F7448-03A1-469C-A661-00387C1A2071}" srcOrd="7" destOrd="0" presId="urn:microsoft.com/office/officeart/2005/8/layout/cycle8"/>
    <dgm:cxn modelId="{17027EA7-0A68-4176-8D64-8EB407160FFD}" type="presParOf" srcId="{C519AC84-AF88-4D82-8951-A60EF6C21469}" destId="{072BCA0C-11EE-452B-952A-DAAA6C06F150}" srcOrd="8" destOrd="0" presId="urn:microsoft.com/office/officeart/2005/8/layout/cycle8"/>
    <dgm:cxn modelId="{F17138CE-87E2-472A-A69A-45B3FFB6B780}" type="presParOf" srcId="{C519AC84-AF88-4D82-8951-A60EF6C21469}" destId="{7AC11570-F390-425C-A90D-3D04A00ADCD4}" srcOrd="9" destOrd="0" presId="urn:microsoft.com/office/officeart/2005/8/layout/cycle8"/>
    <dgm:cxn modelId="{761CDE18-758E-4B2D-9D77-F0F9936ABA98}" type="presParOf" srcId="{C519AC84-AF88-4D82-8951-A60EF6C21469}" destId="{AE716A22-A27E-43CB-8D10-D6DEF2741B26}" srcOrd="10" destOrd="0" presId="urn:microsoft.com/office/officeart/2005/8/layout/cycle8"/>
    <dgm:cxn modelId="{BDF09E67-50B0-423D-A5AE-FFC25616EA73}" type="presParOf" srcId="{C519AC84-AF88-4D82-8951-A60EF6C21469}" destId="{71EB49FD-9320-44CE-B921-209624F5A978}" srcOrd="11" destOrd="0" presId="urn:microsoft.com/office/officeart/2005/8/layout/cycle8"/>
    <dgm:cxn modelId="{74B8BAC7-BAA6-42E8-A48E-9A99497AB5A0}" type="presParOf" srcId="{C519AC84-AF88-4D82-8951-A60EF6C21469}" destId="{B121AD18-4E9D-44C1-A7BB-504F299BBCD2}" srcOrd="12" destOrd="0" presId="urn:microsoft.com/office/officeart/2005/8/layout/cycle8"/>
    <dgm:cxn modelId="{92F5DFF9-99F1-4D92-AB63-A18AF3E0F76C}" type="presParOf" srcId="{C519AC84-AF88-4D82-8951-A60EF6C21469}" destId="{8812E242-7FC2-4C8E-81EB-7CFC93E34F4D}" srcOrd="13" destOrd="0" presId="urn:microsoft.com/office/officeart/2005/8/layout/cycle8"/>
    <dgm:cxn modelId="{1F016623-3F27-4A3B-BDBD-C206F6326F5D}" type="presParOf" srcId="{C519AC84-AF88-4D82-8951-A60EF6C21469}" destId="{0D393B21-2004-4E4E-97F0-C91C005C3303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377690-735B-423B-ACE6-03649C01C89D}">
      <dsp:nvSpPr>
        <dsp:cNvPr id="0" name=""/>
        <dsp:cNvSpPr/>
      </dsp:nvSpPr>
      <dsp:spPr>
        <a:xfrm>
          <a:off x="0" y="0"/>
          <a:ext cx="3096429" cy="309642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101FEF-9C9E-48ED-8DD2-111E39B22162}">
      <dsp:nvSpPr>
        <dsp:cNvPr id="0" name=""/>
        <dsp:cNvSpPr/>
      </dsp:nvSpPr>
      <dsp:spPr>
        <a:xfrm>
          <a:off x="1548214" y="0"/>
          <a:ext cx="7488405" cy="309642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Leadership in enabling and industrial technologies</a:t>
          </a:r>
          <a:endParaRPr lang="en-US" sz="16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548214" y="0"/>
        <a:ext cx="3744202" cy="928931"/>
      </dsp:txXfrm>
    </dsp:sp>
    <dsp:sp modelId="{DFD31DD3-F14F-4A54-B032-9CA6DF6A4EA0}">
      <dsp:nvSpPr>
        <dsp:cNvPr id="0" name=""/>
        <dsp:cNvSpPr/>
      </dsp:nvSpPr>
      <dsp:spPr>
        <a:xfrm>
          <a:off x="541876" y="928931"/>
          <a:ext cx="2012677" cy="1221031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2EAB88E-3D99-4662-877B-7BEE0999945D}">
      <dsp:nvSpPr>
        <dsp:cNvPr id="0" name=""/>
        <dsp:cNvSpPr/>
      </dsp:nvSpPr>
      <dsp:spPr>
        <a:xfrm>
          <a:off x="1548214" y="1031315"/>
          <a:ext cx="7488405" cy="180790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Access to risk to finance</a:t>
          </a:r>
          <a:endParaRPr lang="en-US" sz="16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548214" y="1031315"/>
        <a:ext cx="3744202" cy="834418"/>
      </dsp:txXfrm>
    </dsp:sp>
    <dsp:sp modelId="{EF9E470D-48C9-4A6D-8E4F-622CC20F1CA0}">
      <dsp:nvSpPr>
        <dsp:cNvPr id="0" name=""/>
        <dsp:cNvSpPr/>
      </dsp:nvSpPr>
      <dsp:spPr>
        <a:xfrm>
          <a:off x="1083750" y="1857858"/>
          <a:ext cx="928928" cy="928928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8CEA6B3-8B0B-4B80-AD64-9662E84791BA}">
      <dsp:nvSpPr>
        <dsp:cNvPr id="0" name=""/>
        <dsp:cNvSpPr/>
      </dsp:nvSpPr>
      <dsp:spPr>
        <a:xfrm>
          <a:off x="1548214" y="1857858"/>
          <a:ext cx="7488405" cy="9289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Innovation in SMEs</a:t>
          </a:r>
          <a:endParaRPr lang="en-US" sz="1600" b="1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548214" y="1857858"/>
        <a:ext cx="3744202" cy="928928"/>
      </dsp:txXfrm>
    </dsp:sp>
    <dsp:sp modelId="{DC7FD4CA-FB6B-476D-9BD8-4581B9DA1B27}">
      <dsp:nvSpPr>
        <dsp:cNvPr id="0" name=""/>
        <dsp:cNvSpPr/>
      </dsp:nvSpPr>
      <dsp:spPr>
        <a:xfrm>
          <a:off x="5292417" y="0"/>
          <a:ext cx="3744202" cy="928931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Support for research, development, demonstration, standardisation for ICT, nanotechnology, advanced materials, biotechnology, advanced manufacturing and processing and space.</a:t>
          </a:r>
          <a:endParaRPr lang="en-US" sz="1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292417" y="0"/>
        <a:ext cx="3744202" cy="928931"/>
      </dsp:txXfrm>
    </dsp:sp>
    <dsp:sp modelId="{26FD9DB2-04AE-4C4A-A2E1-64F49CB360EF}">
      <dsp:nvSpPr>
        <dsp:cNvPr id="0" name=""/>
        <dsp:cNvSpPr/>
      </dsp:nvSpPr>
      <dsp:spPr>
        <a:xfrm>
          <a:off x="5292417" y="928931"/>
          <a:ext cx="3744202" cy="928927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Aims to overcome deficits in the availability of debt and equity risk finance for R&amp;D and innovation-driven companies</a:t>
          </a:r>
          <a:endParaRPr lang="en-US" sz="1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292417" y="928931"/>
        <a:ext cx="3744202" cy="928927"/>
      </dsp:txXfrm>
    </dsp:sp>
    <dsp:sp modelId="{A2FDBD0A-7A38-4E42-BDCD-CC50219B49D0}">
      <dsp:nvSpPr>
        <dsp:cNvPr id="0" name=""/>
        <dsp:cNvSpPr/>
      </dsp:nvSpPr>
      <dsp:spPr>
        <a:xfrm>
          <a:off x="5292417" y="1857858"/>
          <a:ext cx="3744202" cy="928928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Provides SME-tailored support to stimulate innovation</a:t>
          </a:r>
          <a:endParaRPr lang="en-US" sz="1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b="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Targeted on the SME with growth and internationalization potential</a:t>
          </a:r>
          <a:endParaRPr lang="en-US" sz="1400" b="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292417" y="1857858"/>
        <a:ext cx="3744202" cy="9289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0A3EA8-EE0E-4225-B628-953C55A7B6CF}">
      <dsp:nvSpPr>
        <dsp:cNvPr id="0" name=""/>
        <dsp:cNvSpPr/>
      </dsp:nvSpPr>
      <dsp:spPr>
        <a:xfrm>
          <a:off x="2359982" y="264159"/>
          <a:ext cx="3413760" cy="3413760"/>
        </a:xfrm>
        <a:prstGeom prst="pie">
          <a:avLst>
            <a:gd name="adj1" fmla="val 16200000"/>
            <a:gd name="adj2" fmla="val 18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ICT in Industrial Leadership</a:t>
          </a:r>
          <a:endParaRPr lang="en-US" sz="1800" kern="1200" dirty="0"/>
        </a:p>
      </dsp:txBody>
      <dsp:txXfrm>
        <a:off x="4159115" y="987551"/>
        <a:ext cx="1219200" cy="1016000"/>
      </dsp:txXfrm>
    </dsp:sp>
    <dsp:sp modelId="{8EDEBB26-3749-4F9A-815D-67ECCEBCA910}">
      <dsp:nvSpPr>
        <dsp:cNvPr id="0" name=""/>
        <dsp:cNvSpPr/>
      </dsp:nvSpPr>
      <dsp:spPr>
        <a:xfrm>
          <a:off x="2289675" y="386079"/>
          <a:ext cx="3413760" cy="3413760"/>
        </a:xfrm>
        <a:prstGeom prst="pie">
          <a:avLst>
            <a:gd name="adj1" fmla="val 1800000"/>
            <a:gd name="adj2" fmla="val 90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ICT in Societal Challenges</a:t>
          </a:r>
          <a:endParaRPr lang="en-US" sz="1800" kern="1200" dirty="0"/>
        </a:p>
      </dsp:txBody>
      <dsp:txXfrm>
        <a:off x="3102475" y="2600960"/>
        <a:ext cx="1828800" cy="894080"/>
      </dsp:txXfrm>
    </dsp:sp>
    <dsp:sp modelId="{072BCA0C-11EE-452B-952A-DAAA6C06F150}">
      <dsp:nvSpPr>
        <dsp:cNvPr id="0" name=""/>
        <dsp:cNvSpPr/>
      </dsp:nvSpPr>
      <dsp:spPr>
        <a:xfrm>
          <a:off x="2219367" y="264159"/>
          <a:ext cx="3413760" cy="3413760"/>
        </a:xfrm>
        <a:prstGeom prst="pie">
          <a:avLst>
            <a:gd name="adj1" fmla="val 90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solidFill>
                <a:srgbClr val="FF0000"/>
              </a:solidFill>
            </a:rPr>
            <a:t>ICT in Excellent Science</a:t>
          </a:r>
          <a:endParaRPr lang="en-US" sz="1800" b="1" kern="1200" dirty="0">
            <a:solidFill>
              <a:srgbClr val="FF0000"/>
            </a:solidFill>
          </a:endParaRPr>
        </a:p>
      </dsp:txBody>
      <dsp:txXfrm>
        <a:off x="2614795" y="987551"/>
        <a:ext cx="1219200" cy="1016000"/>
      </dsp:txXfrm>
    </dsp:sp>
    <dsp:sp modelId="{B121AD18-4E9D-44C1-A7BB-504F299BBCD2}">
      <dsp:nvSpPr>
        <dsp:cNvPr id="0" name=""/>
        <dsp:cNvSpPr/>
      </dsp:nvSpPr>
      <dsp:spPr>
        <a:xfrm>
          <a:off x="2148935" y="52831"/>
          <a:ext cx="3836416" cy="3836416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812E242-7FC2-4C8E-81EB-7CFC93E34F4D}">
      <dsp:nvSpPr>
        <dsp:cNvPr id="0" name=""/>
        <dsp:cNvSpPr/>
      </dsp:nvSpPr>
      <dsp:spPr>
        <a:xfrm>
          <a:off x="2078347" y="174536"/>
          <a:ext cx="3836416" cy="3836416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D393B21-2004-4E4E-97F0-C91C005C3303}">
      <dsp:nvSpPr>
        <dsp:cNvPr id="0" name=""/>
        <dsp:cNvSpPr/>
      </dsp:nvSpPr>
      <dsp:spPr>
        <a:xfrm>
          <a:off x="2007758" y="52831"/>
          <a:ext cx="3836416" cy="3836416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 smtClean="0"/>
              <a:t>Click to edit Master text styles</a:t>
            </a:r>
          </a:p>
          <a:p>
            <a:pPr lvl="1"/>
            <a:r>
              <a:rPr lang="en-GB" altLang="en-US" noProof="0" smtClean="0"/>
              <a:t>Second level</a:t>
            </a:r>
          </a:p>
          <a:p>
            <a:pPr lvl="2"/>
            <a:r>
              <a:rPr lang="en-GB" altLang="en-US" noProof="0" smtClean="0"/>
              <a:t>Third level</a:t>
            </a:r>
          </a:p>
          <a:p>
            <a:pPr lvl="3"/>
            <a:r>
              <a:rPr lang="en-GB" altLang="en-US" noProof="0" smtClean="0"/>
              <a:t>Fourth level</a:t>
            </a:r>
          </a:p>
          <a:p>
            <a:pPr lvl="4"/>
            <a:r>
              <a:rPr lang="en-GB" alt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38D9ABD4-24D4-4A8E-BD4B-D18005972B6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23007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9E27453-842F-4C4C-8E7F-38D357C25792}" type="slidenum">
              <a:rPr lang="en-GB" altLang="en-US"/>
              <a:pPr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232707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01B2947-E635-4541-B5AE-B4E9924DF052}" type="slidenum">
              <a:rPr lang="en-GB" altLang="en-US"/>
              <a:pPr/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6655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01B2947-E635-4541-B5AE-B4E9924DF052}" type="slidenum">
              <a:rPr lang="en-GB" altLang="en-US"/>
              <a:pPr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1216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01B2947-E635-4541-B5AE-B4E9924DF052}" type="slidenum">
              <a:rPr lang="en-GB" altLang="en-US"/>
              <a:pPr/>
              <a:t>12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793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5" descr="symbol_grey_tif-darkened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725" y="3357563"/>
            <a:ext cx="3851275" cy="351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5" descr="ddimage3"/>
          <p:cNvPicPr>
            <a:picLocks noChangeAspect="1" noChangeArrowheads="1"/>
          </p:cNvPicPr>
          <p:nvPr userDrawn="1"/>
        </p:nvPicPr>
        <p:blipFill>
          <a:blip r:embed="rId3" cstate="print"/>
          <a:srcRect l="5759" t="28964" r="52272" b="-3967"/>
          <a:stretch>
            <a:fillRect/>
          </a:stretch>
        </p:blipFill>
        <p:spPr bwMode="auto">
          <a:xfrm>
            <a:off x="179388" y="350838"/>
            <a:ext cx="18462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ine 41"/>
          <p:cNvSpPr>
            <a:spLocks noChangeShapeType="1"/>
          </p:cNvSpPr>
          <p:nvPr userDrawn="1"/>
        </p:nvSpPr>
        <p:spPr bwMode="auto">
          <a:xfrm>
            <a:off x="-12700" y="212725"/>
            <a:ext cx="9156700" cy="0"/>
          </a:xfrm>
          <a:prstGeom prst="line">
            <a:avLst/>
          </a:prstGeom>
          <a:noFill/>
          <a:ln w="101600">
            <a:solidFill>
              <a:srgbClr val="005293"/>
            </a:solidFill>
            <a:round/>
            <a:headEnd/>
            <a:tailEnd/>
          </a:ln>
          <a:effectLst/>
        </p:spPr>
        <p:txBody>
          <a:bodyPr lIns="18000" tIns="0" rIns="18000" bIns="0" anchor="ctr"/>
          <a:lstStyle/>
          <a:p>
            <a:endParaRPr lang="it-IT"/>
          </a:p>
        </p:txBody>
      </p:sp>
      <p:sp>
        <p:nvSpPr>
          <p:cNvPr id="7" name="Text Box 93"/>
          <p:cNvSpPr txBox="1">
            <a:spLocks noChangeArrowheads="1"/>
          </p:cNvSpPr>
          <p:nvPr userDrawn="1"/>
        </p:nvSpPr>
        <p:spPr bwMode="auto">
          <a:xfrm>
            <a:off x="152400" y="6446838"/>
            <a:ext cx="1454150" cy="2746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smtClean="0">
                <a:latin typeface="Arial" charset="0"/>
                <a:cs typeface="Arial" charset="0"/>
              </a:rPr>
              <a:t>© Europlan UK Ltd</a:t>
            </a:r>
          </a:p>
        </p:txBody>
      </p:sp>
      <p:sp>
        <p:nvSpPr>
          <p:cNvPr id="8" name="Line 46"/>
          <p:cNvSpPr>
            <a:spLocks noChangeShapeType="1"/>
          </p:cNvSpPr>
          <p:nvPr userDrawn="1"/>
        </p:nvSpPr>
        <p:spPr bwMode="auto">
          <a:xfrm>
            <a:off x="-1588" y="6308725"/>
            <a:ext cx="9156701" cy="0"/>
          </a:xfrm>
          <a:prstGeom prst="line">
            <a:avLst/>
          </a:prstGeom>
          <a:noFill/>
          <a:ln w="101600">
            <a:solidFill>
              <a:srgbClr val="005293"/>
            </a:solidFill>
            <a:round/>
            <a:headEnd/>
            <a:tailEnd/>
          </a:ln>
          <a:effectLst/>
        </p:spPr>
        <p:txBody>
          <a:bodyPr lIns="18000" tIns="0" rIns="18000" bIns="0" anchor="ctr"/>
          <a:lstStyle/>
          <a:p>
            <a:endParaRPr lang="it-IT"/>
          </a:p>
        </p:txBody>
      </p:sp>
      <p:sp>
        <p:nvSpPr>
          <p:cNvPr id="2447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1773238"/>
            <a:ext cx="8569325" cy="1470025"/>
          </a:xfrm>
        </p:spPr>
        <p:txBody>
          <a:bodyPr/>
          <a:lstStyle>
            <a:lvl1pPr>
              <a:defRPr sz="36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 lvl="0"/>
            <a:r>
              <a:rPr lang="en-GB" altLang="en-US" noProof="0" smtClean="0"/>
              <a:t>Click to edit Master title style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 typeface="Arial" charset="0"/>
              <a:buNone/>
              <a:defRPr/>
            </a:lvl1pPr>
          </a:lstStyle>
          <a:p>
            <a:pPr lvl="0"/>
            <a:r>
              <a:rPr lang="en-GB" altLang="en-US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11" name="Rectangle 3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fld id="{FAAFF000-A45D-43B0-996C-0F9B6D9D22E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6507B7-54BC-4618-8B28-CA873BAD253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6563" y="188913"/>
            <a:ext cx="2178050" cy="5348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825" y="188913"/>
            <a:ext cx="6383338" cy="5348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1B593B-2FFC-4B25-8A2F-6226382D791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FAF367-0D86-445C-9145-EC516AD83FC1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4F7C3E-75CC-4588-81B2-33F96B3D32BE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3" y="1268413"/>
            <a:ext cx="3919537" cy="4268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6150" y="1268413"/>
            <a:ext cx="3919538" cy="42687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EA60AA-1D3C-4F95-9450-72F5CF291BF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AA5467-4E84-4837-9824-6C3AF9A8DA1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002894-89E4-4213-A777-99D7903C276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969E7C-1560-4314-A834-463DFFDAAFB5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8F6542-5070-4798-8565-6C3946902382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7A8096-470D-4661-A6D3-E8443C84983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1" descr="symbol_grey_tif-darkened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292725" y="3284538"/>
            <a:ext cx="3851275" cy="351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188913"/>
            <a:ext cx="8713788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268413"/>
            <a:ext cx="7991475" cy="426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2950" y="6381750"/>
            <a:ext cx="1905000" cy="38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D7FC567B-471F-41C4-8AEB-EA0CCF7DC8A6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032" name="Text Box 93"/>
          <p:cNvSpPr txBox="1">
            <a:spLocks noChangeArrowheads="1"/>
          </p:cNvSpPr>
          <p:nvPr userDrawn="1"/>
        </p:nvSpPr>
        <p:spPr bwMode="auto">
          <a:xfrm>
            <a:off x="6834188" y="6491288"/>
            <a:ext cx="145415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smtClean="0">
                <a:cs typeface="Arial" charset="0"/>
              </a:rPr>
              <a:t>© Europlan UK Ltd</a:t>
            </a:r>
          </a:p>
        </p:txBody>
      </p:sp>
      <p:sp>
        <p:nvSpPr>
          <p:cNvPr id="1033" name="Line 97"/>
          <p:cNvSpPr>
            <a:spLocks noChangeShapeType="1"/>
          </p:cNvSpPr>
          <p:nvPr userDrawn="1"/>
        </p:nvSpPr>
        <p:spPr bwMode="auto">
          <a:xfrm>
            <a:off x="-12700" y="908050"/>
            <a:ext cx="9156700" cy="0"/>
          </a:xfrm>
          <a:prstGeom prst="line">
            <a:avLst/>
          </a:prstGeom>
          <a:noFill/>
          <a:ln w="101600">
            <a:solidFill>
              <a:srgbClr val="005293"/>
            </a:solidFill>
            <a:round/>
            <a:headEnd/>
            <a:tailEnd/>
          </a:ln>
          <a:effectLst/>
        </p:spPr>
        <p:txBody>
          <a:bodyPr lIns="18000" tIns="0" rIns="18000" bIns="0" anchor="ctr"/>
          <a:lstStyle/>
          <a:p>
            <a:endParaRPr lang="it-IT"/>
          </a:p>
        </p:txBody>
      </p:sp>
      <p:sp>
        <p:nvSpPr>
          <p:cNvPr id="1034" name="Line 99"/>
          <p:cNvSpPr>
            <a:spLocks noChangeShapeType="1"/>
          </p:cNvSpPr>
          <p:nvPr userDrawn="1"/>
        </p:nvSpPr>
        <p:spPr bwMode="auto">
          <a:xfrm>
            <a:off x="-1588" y="6308725"/>
            <a:ext cx="9156701" cy="0"/>
          </a:xfrm>
          <a:prstGeom prst="line">
            <a:avLst/>
          </a:prstGeom>
          <a:noFill/>
          <a:ln w="101600">
            <a:solidFill>
              <a:srgbClr val="005293"/>
            </a:solidFill>
            <a:round/>
            <a:headEnd/>
            <a:tailEnd/>
          </a:ln>
          <a:effectLst/>
        </p:spPr>
        <p:txBody>
          <a:bodyPr lIns="18000" tIns="0" rIns="18000" bIns="0" anchor="ctr"/>
          <a:lstStyle/>
          <a:p>
            <a:endParaRPr lang="it-IT"/>
          </a:p>
        </p:txBody>
      </p:sp>
      <p:pic>
        <p:nvPicPr>
          <p:cNvPr id="1035" name="Picture 100" descr="logo_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323850" y="6459538"/>
            <a:ext cx="1743075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29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293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293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293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293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293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293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293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005293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30000"/>
        </a:spcBef>
        <a:spcAft>
          <a:spcPct val="0"/>
        </a:spcAft>
        <a:buClr>
          <a:srgbClr val="005293"/>
        </a:buClr>
        <a:buFont typeface="Arial" charset="0"/>
        <a:buChar char="●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30000"/>
        </a:spcBef>
        <a:spcAft>
          <a:spcPct val="0"/>
        </a:spcAft>
        <a:buClr>
          <a:srgbClr val="005293"/>
        </a:buClr>
        <a:buFont typeface="Times New Roman" pitchFamily="18" charset="0"/>
        <a:buChar char="•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6"/>
          <p:cNvSpPr>
            <a:spLocks noGrp="1" noChangeArrowheads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E710DD0-66AB-4B8C-8D29-3DCC3F1BB0A3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87450" y="1484313"/>
            <a:ext cx="7200900" cy="1728787"/>
          </a:xfrm>
        </p:spPr>
        <p:txBody>
          <a:bodyPr/>
          <a:lstStyle/>
          <a:p>
            <a:pPr algn="just"/>
            <a:r>
              <a:rPr lang="en-GB" altLang="en-US" sz="2800" dirty="0" smtClean="0">
                <a:effectLst/>
              </a:rPr>
              <a:t>Horizon 2020 - Industrial Leadership</a:t>
            </a:r>
            <a:br>
              <a:rPr lang="en-GB" altLang="en-US" sz="2800" dirty="0" smtClean="0">
                <a:effectLst/>
              </a:rPr>
            </a:br>
            <a:endParaRPr lang="en-GB" altLang="en-US" sz="2800" dirty="0" smtClean="0">
              <a:effectLst/>
            </a:endParaRP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altLang="en-US" dirty="0" err="1" smtClean="0"/>
              <a:t>Dr.</a:t>
            </a:r>
            <a:r>
              <a:rPr lang="en-GB" altLang="en-US" dirty="0" smtClean="0"/>
              <a:t> </a:t>
            </a:r>
            <a:r>
              <a:rPr lang="en-GB" altLang="en-US" dirty="0" smtClean="0"/>
              <a:t>Stephan </a:t>
            </a:r>
            <a:r>
              <a:rPr lang="en-GB" altLang="en-US" dirty="0" err="1" smtClean="0"/>
              <a:t>Pascall</a:t>
            </a:r>
            <a:endParaRPr lang="en-GB" altLang="en-US" dirty="0" smtClean="0"/>
          </a:p>
          <a:p>
            <a:r>
              <a:rPr lang="en-GB" altLang="en-US" dirty="0" err="1" smtClean="0"/>
              <a:t>Europlan</a:t>
            </a:r>
            <a:r>
              <a:rPr lang="en-GB" altLang="en-US" dirty="0" smtClean="0"/>
              <a:t> UK Ltd</a:t>
            </a:r>
          </a:p>
          <a:p>
            <a:r>
              <a:rPr lang="en-GB" altLang="en-US" dirty="0" smtClean="0"/>
              <a:t>www.europlan-uk.eu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900" dirty="0" smtClean="0"/>
              <a:t>Calls for Nanotechnologies – Budget for 2014</a:t>
            </a:r>
            <a:endParaRPr lang="en-US" sz="2900" dirty="0" smtClean="0"/>
          </a:p>
        </p:txBody>
      </p:sp>
      <p:sp>
        <p:nvSpPr>
          <p:cNvPr id="195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8A23EA2-7AD9-4605-BF2D-0375D083B3B5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7" name="Freccia a destra 6"/>
          <p:cNvSpPr/>
          <p:nvPr/>
        </p:nvSpPr>
        <p:spPr bwMode="auto">
          <a:xfrm>
            <a:off x="2843760" y="1052670"/>
            <a:ext cx="3456480" cy="792110"/>
          </a:xfrm>
          <a:prstGeom prst="rightArrow">
            <a:avLst/>
          </a:prstGeom>
          <a:solidFill>
            <a:schemeClr val="accent2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228230" y="1988800"/>
            <a:ext cx="26643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0" name="Freccia a destra 9"/>
          <p:cNvSpPr/>
          <p:nvPr/>
        </p:nvSpPr>
        <p:spPr bwMode="auto">
          <a:xfrm>
            <a:off x="2843760" y="4941210"/>
            <a:ext cx="3024420" cy="864120"/>
          </a:xfrm>
          <a:prstGeom prst="rightArrow">
            <a:avLst/>
          </a:prstGeom>
          <a:solidFill>
            <a:schemeClr val="accent2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Freccia a destra 10"/>
          <p:cNvSpPr/>
          <p:nvPr/>
        </p:nvSpPr>
        <p:spPr bwMode="auto">
          <a:xfrm>
            <a:off x="2843760" y="2564880"/>
            <a:ext cx="3600500" cy="936130"/>
          </a:xfrm>
          <a:prstGeom prst="rightArrow">
            <a:avLst/>
          </a:prstGeom>
          <a:solidFill>
            <a:schemeClr val="accent2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ttangolo 13"/>
          <p:cNvSpPr/>
          <p:nvPr/>
        </p:nvSpPr>
        <p:spPr bwMode="auto">
          <a:xfrm>
            <a:off x="467430" y="1988800"/>
            <a:ext cx="2376330" cy="237633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lvl="0" algn="just" eaLnBrk="1" hangingPunct="1">
              <a:spcBef>
                <a:spcPts val="0"/>
              </a:spcBef>
              <a:spcAft>
                <a:spcPts val="0"/>
              </a:spcAft>
              <a:buClr>
                <a:srgbClr val="005293"/>
              </a:buClr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NMP 10-2014 </a:t>
            </a:r>
          </a:p>
          <a:p>
            <a:pPr lvl="0" algn="just" eaLnBrk="1" hangingPunct="1">
              <a:spcBef>
                <a:spcPts val="0"/>
              </a:spcBef>
              <a:spcAft>
                <a:spcPts val="0"/>
              </a:spcAft>
              <a:buClr>
                <a:srgbClr val="005293"/>
              </a:buClr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NMP 13-2014 </a:t>
            </a:r>
          </a:p>
          <a:p>
            <a:pPr lvl="0" eaLnBrk="1" hangingPunct="1">
              <a:spcBef>
                <a:spcPts val="0"/>
              </a:spcBef>
              <a:spcAft>
                <a:spcPts val="0"/>
              </a:spcAft>
              <a:buClr>
                <a:srgbClr val="005293"/>
              </a:buClr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NMP 18-2014 </a:t>
            </a:r>
          </a:p>
          <a:p>
            <a:pPr lvl="0" eaLnBrk="1" hangingPunct="1">
              <a:spcBef>
                <a:spcPts val="0"/>
              </a:spcBef>
              <a:spcAft>
                <a:spcPts val="0"/>
              </a:spcAft>
              <a:buClr>
                <a:srgbClr val="005293"/>
              </a:buClr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NMP 20-2014 </a:t>
            </a:r>
          </a:p>
          <a:p>
            <a:pPr lvl="0" eaLnBrk="1" hangingPunct="1">
              <a:spcBef>
                <a:spcPts val="0"/>
              </a:spcBef>
              <a:spcAft>
                <a:spcPts val="0"/>
              </a:spcAft>
              <a:buClr>
                <a:srgbClr val="005293"/>
              </a:buClr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NMP 21-2014 </a:t>
            </a:r>
          </a:p>
          <a:p>
            <a:pPr lvl="0" eaLnBrk="1" hangingPunct="1">
              <a:spcBef>
                <a:spcPts val="0"/>
              </a:spcBef>
              <a:spcAft>
                <a:spcPts val="0"/>
              </a:spcAft>
              <a:buClr>
                <a:srgbClr val="005293"/>
              </a:buClr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NMP 26-2014 </a:t>
            </a:r>
          </a:p>
          <a:p>
            <a:pPr lvl="0" eaLnBrk="1" hangingPunct="1">
              <a:spcBef>
                <a:spcPts val="0"/>
              </a:spcBef>
              <a:spcAft>
                <a:spcPts val="0"/>
              </a:spcAft>
              <a:buClr>
                <a:srgbClr val="005293"/>
              </a:buClr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NMP 28-2014 </a:t>
            </a:r>
          </a:p>
          <a:p>
            <a:pPr lvl="0" eaLnBrk="1" hangingPunct="1">
              <a:spcBef>
                <a:spcPts val="0"/>
              </a:spcBef>
              <a:spcAft>
                <a:spcPts val="0"/>
              </a:spcAft>
              <a:buClr>
                <a:srgbClr val="005293"/>
              </a:buClr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NMP 35-2014</a:t>
            </a:r>
          </a:p>
        </p:txBody>
      </p:sp>
      <p:sp>
        <p:nvSpPr>
          <p:cNvPr id="15" name="Rettangolo 14"/>
          <p:cNvSpPr/>
          <p:nvPr/>
        </p:nvSpPr>
        <p:spPr bwMode="auto">
          <a:xfrm>
            <a:off x="467430" y="1196690"/>
            <a:ext cx="2376330" cy="50407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buClr>
                <a:srgbClr val="005293"/>
              </a:buClr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NMP 17-2015 </a:t>
            </a:r>
          </a:p>
        </p:txBody>
      </p:sp>
      <p:sp>
        <p:nvSpPr>
          <p:cNvPr id="16" name="Rettangolo 15"/>
          <p:cNvSpPr/>
          <p:nvPr/>
        </p:nvSpPr>
        <p:spPr bwMode="auto">
          <a:xfrm>
            <a:off x="6300240" y="980660"/>
            <a:ext cx="2520350" cy="100814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ts val="0"/>
              </a:spcBef>
              <a:spcAft>
                <a:spcPts val="0"/>
              </a:spcAft>
              <a:buClr>
                <a:srgbClr val="005293"/>
              </a:buClr>
            </a:pPr>
            <a:r>
              <a:rPr lang="it-IT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114.20 EUR </a:t>
            </a:r>
            <a:r>
              <a:rPr lang="it-IT" b="1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Million</a:t>
            </a:r>
            <a:endParaRPr lang="it-IT" b="1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  <a:buClr>
                <a:srgbClr val="005293"/>
              </a:buClr>
            </a:pPr>
            <a:r>
              <a:rPr lang="it-IT" b="1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Two</a:t>
            </a:r>
            <a:r>
              <a:rPr lang="it-IT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it-IT" b="1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Stages</a:t>
            </a:r>
            <a:endParaRPr lang="it-IT" b="1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Rettangolo 16"/>
          <p:cNvSpPr/>
          <p:nvPr/>
        </p:nvSpPr>
        <p:spPr bwMode="auto">
          <a:xfrm>
            <a:off x="467430" y="5085230"/>
            <a:ext cx="2376330" cy="57608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Clr>
                <a:srgbClr val="005293"/>
              </a:buClr>
              <a:buNone/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NMP 25-2014</a:t>
            </a:r>
          </a:p>
        </p:txBody>
      </p:sp>
      <p:sp>
        <p:nvSpPr>
          <p:cNvPr id="18" name="Rettangolo 17"/>
          <p:cNvSpPr/>
          <p:nvPr/>
        </p:nvSpPr>
        <p:spPr bwMode="auto">
          <a:xfrm>
            <a:off x="6444260" y="2708900"/>
            <a:ext cx="2376330" cy="79211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16.00 EUR </a:t>
            </a:r>
            <a:r>
              <a:rPr lang="it-IT" b="1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Million</a:t>
            </a:r>
            <a:endParaRPr lang="it-IT" b="1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it-IT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Single Stage</a:t>
            </a:r>
          </a:p>
        </p:txBody>
      </p:sp>
      <p:sp>
        <p:nvSpPr>
          <p:cNvPr id="19" name="Rettangolo 18"/>
          <p:cNvSpPr/>
          <p:nvPr/>
        </p:nvSpPr>
        <p:spPr bwMode="auto">
          <a:xfrm>
            <a:off x="5868180" y="3933070"/>
            <a:ext cx="3024420" cy="223231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21.80 EUR </a:t>
            </a:r>
            <a:r>
              <a:rPr lang="en-US" b="1" dirty="0" smtClean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Million </a:t>
            </a: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out of which 2.18 for phase 1, 19.18 for phase 2,  0.44 for mentoring &amp; coaching  support and phase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179388" y="115888"/>
            <a:ext cx="8713787" cy="731837"/>
          </a:xfrm>
        </p:spPr>
        <p:txBody>
          <a:bodyPr/>
          <a:lstStyle/>
          <a:p>
            <a:r>
              <a:rPr lang="en-US" altLang="en-US" dirty="0" smtClean="0"/>
              <a:t>Calls for Biotechnology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23850" y="1052513"/>
            <a:ext cx="8712200" cy="5256212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n-US" sz="2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Cutting-edge biotechnologies as future innovation drivers</a:t>
            </a:r>
          </a:p>
          <a:p>
            <a:pPr lvl="1" algn="just"/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BIOTEC 1– 2014: Synthetic biology –construction of organisms for new products and processes</a:t>
            </a:r>
          </a:p>
          <a:p>
            <a:pPr lvl="1" algn="just"/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BIOTEC 2 –2015: New bioinformatics approaches in service of biotechnology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Biotechnology-based industrial processes driving competitiveness and sustainability</a:t>
            </a:r>
          </a:p>
          <a:p>
            <a:pPr lvl="1" algn="just"/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BIOTEC 3 –2014: Widening industrial application of enzymatic processes</a:t>
            </a:r>
          </a:p>
          <a:p>
            <a:pPr lvl="1" algn="just"/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BIOTEC 4–2014: Downstream processes unlocking biotechnological transformations</a:t>
            </a:r>
          </a:p>
          <a:p>
            <a:pPr lvl="1"/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BIOTEC 5 –2014/2015: SME-boosting biotechnology-based industrial processes driving competitiveness and sustainability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Innovative and competitive platform technologies</a:t>
            </a:r>
          </a:p>
          <a:p>
            <a:pPr lvl="1"/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BIOTEC 6–2015: </a:t>
            </a:r>
            <a:r>
              <a:rPr lang="en-US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Metagenomics</a:t>
            </a:r>
            <a:r>
              <a:rPr lang="en-US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as innovation drive</a:t>
            </a:r>
          </a:p>
          <a:p>
            <a:pPr lvl="1"/>
            <a:r>
              <a:rPr lang="en-GB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Calls for Factories of the Future (14) and Energy-</a:t>
            </a:r>
            <a:r>
              <a:rPr lang="en-GB" sz="1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Efficience</a:t>
            </a:r>
            <a:r>
              <a:rPr lang="en-GB" sz="1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Buildings (8)</a:t>
            </a:r>
            <a:endParaRPr lang="en-US" sz="1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Font typeface="Arial" charset="0"/>
              <a:buNone/>
            </a:pPr>
            <a:endParaRPr lang="en-GB" sz="1800" b="1" dirty="0" smtClean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278D46B-91D9-4C86-871A-D7390A64A198}" type="slidenum">
              <a:rPr lang="en-GB" altLang="en-US"/>
              <a:pPr/>
              <a:t>11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 sz="2900" dirty="0" smtClean="0"/>
              <a:t>Calls for Biotechnologies – Budget for 2014</a:t>
            </a:r>
            <a:endParaRPr lang="en-US" sz="2900" dirty="0" smtClean="0"/>
          </a:p>
        </p:txBody>
      </p:sp>
      <p:sp>
        <p:nvSpPr>
          <p:cNvPr id="1950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8A23EA2-7AD9-4605-BF2D-0375D083B3B5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179390" y="1052670"/>
            <a:ext cx="8964610" cy="4896680"/>
          </a:xfrm>
        </p:spPr>
        <p:txBody>
          <a:bodyPr/>
          <a:lstStyle/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000" kern="12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000" kern="12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000" kern="12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000" kern="12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000" kern="12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000" kern="12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000" kern="12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000" kern="12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000" kern="12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eaLnBrk="1" hangingPunct="1">
              <a:spcBef>
                <a:spcPts val="0"/>
              </a:spcBef>
              <a:spcAft>
                <a:spcPts val="0"/>
              </a:spcAft>
              <a:buNone/>
            </a:pPr>
            <a:endParaRPr lang="en-US" sz="2000" kern="1200" dirty="0" smtClean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Freccia a destra 6"/>
          <p:cNvSpPr/>
          <p:nvPr/>
        </p:nvSpPr>
        <p:spPr bwMode="auto">
          <a:xfrm>
            <a:off x="2771750" y="1052670"/>
            <a:ext cx="3240450" cy="720100"/>
          </a:xfrm>
          <a:prstGeom prst="rightArrow">
            <a:avLst/>
          </a:prstGeom>
          <a:solidFill>
            <a:schemeClr val="accent2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Freccia a destra 9"/>
          <p:cNvSpPr/>
          <p:nvPr/>
        </p:nvSpPr>
        <p:spPr bwMode="auto">
          <a:xfrm>
            <a:off x="2771750" y="4005080"/>
            <a:ext cx="3312460" cy="864120"/>
          </a:xfrm>
          <a:prstGeom prst="rightArrow">
            <a:avLst/>
          </a:prstGeom>
          <a:solidFill>
            <a:schemeClr val="accent2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Freccia a destra 10"/>
          <p:cNvSpPr/>
          <p:nvPr/>
        </p:nvSpPr>
        <p:spPr bwMode="auto">
          <a:xfrm>
            <a:off x="2771750" y="2132820"/>
            <a:ext cx="3312460" cy="792110"/>
          </a:xfrm>
          <a:prstGeom prst="rightArrow">
            <a:avLst/>
          </a:prstGeom>
          <a:solidFill>
            <a:schemeClr val="accent2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ttangolo 13"/>
          <p:cNvSpPr/>
          <p:nvPr/>
        </p:nvSpPr>
        <p:spPr bwMode="auto">
          <a:xfrm>
            <a:off x="395420" y="1052670"/>
            <a:ext cx="2376330" cy="86412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marL="0" indent="0" algn="just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BIOTEC 1 – 2014 </a:t>
            </a:r>
          </a:p>
        </p:txBody>
      </p:sp>
      <p:sp>
        <p:nvSpPr>
          <p:cNvPr id="15" name="Rettangolo 14"/>
          <p:cNvSpPr/>
          <p:nvPr/>
        </p:nvSpPr>
        <p:spPr bwMode="auto">
          <a:xfrm>
            <a:off x="395420" y="3933070"/>
            <a:ext cx="2376330" cy="93613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BIOTEC 3 – 2014 </a:t>
            </a:r>
          </a:p>
          <a:p>
            <a:pPr marL="0" indent="0" algn="ctr" eaLnBrk="1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BIOTEC 4 – 2014  </a:t>
            </a:r>
          </a:p>
        </p:txBody>
      </p:sp>
      <p:sp>
        <p:nvSpPr>
          <p:cNvPr id="16" name="Rettangolo 15"/>
          <p:cNvSpPr/>
          <p:nvPr/>
        </p:nvSpPr>
        <p:spPr bwMode="auto">
          <a:xfrm>
            <a:off x="395420" y="2132820"/>
            <a:ext cx="2376330" cy="79211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BIOTEC 5 – 2014</a:t>
            </a:r>
          </a:p>
        </p:txBody>
      </p:sp>
      <p:sp>
        <p:nvSpPr>
          <p:cNvPr id="17" name="Rettangolo 16"/>
          <p:cNvSpPr/>
          <p:nvPr/>
        </p:nvSpPr>
        <p:spPr bwMode="auto">
          <a:xfrm>
            <a:off x="6012200" y="1124680"/>
            <a:ext cx="2664370" cy="108015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18.00 EUR </a:t>
            </a:r>
            <a:r>
              <a:rPr lang="it-IT" b="1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Million</a:t>
            </a:r>
            <a:endParaRPr lang="it-IT" b="1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it-IT" b="1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Two</a:t>
            </a:r>
            <a:r>
              <a:rPr lang="it-IT" b="1" dirty="0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it-IT" b="1" dirty="0" err="1">
                <a:solidFill>
                  <a:srgbClr val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Stages</a:t>
            </a:r>
            <a:endParaRPr lang="it-IT" b="1" dirty="0">
              <a:solidFill>
                <a:srgbClr val="0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Rettangolo 17"/>
          <p:cNvSpPr/>
          <p:nvPr/>
        </p:nvSpPr>
        <p:spPr bwMode="auto">
          <a:xfrm>
            <a:off x="6012200" y="2276840"/>
            <a:ext cx="2664370" cy="100814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29.90 EUR </a:t>
            </a:r>
            <a:r>
              <a:rPr lang="it-IT" b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Million</a:t>
            </a:r>
            <a:endParaRPr lang="it-IT" b="1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ctr"/>
            <a:r>
              <a:rPr lang="it-IT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Single Stage</a:t>
            </a:r>
            <a:endParaRPr lang="it-IT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9" name="Rettangolo 18"/>
          <p:cNvSpPr/>
          <p:nvPr/>
        </p:nvSpPr>
        <p:spPr bwMode="auto">
          <a:xfrm>
            <a:off x="6012200" y="3573020"/>
            <a:ext cx="2736380" cy="223231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3.80 EUR Million out of which 0.38 for phase 1, 3.34 for phase 2,  0.08 for mentoring &amp; coaching  support and phase 3</a:t>
            </a:r>
            <a:endParaRPr lang="it-IT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79388" y="188913"/>
            <a:ext cx="8713787" cy="658812"/>
          </a:xfrm>
        </p:spPr>
        <p:txBody>
          <a:bodyPr/>
          <a:lstStyle/>
          <a:p>
            <a:r>
              <a:rPr lang="en-GB" altLang="en-US" smtClean="0"/>
              <a:t>ICT in Horizon 2020 </a:t>
            </a:r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buClr>
                <a:srgbClr val="005293"/>
              </a:buClr>
              <a:buFont typeface="Arial" panose="020B0604020202020204" pitchFamily="34" charset="0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5293"/>
              </a:buClr>
              <a:buFont typeface="Times New Roman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E8B6372-5523-4275-A6BD-06349D59CA35}" type="slidenum">
              <a:rPr lang="en-GB" altLang="en-US" sz="2000"/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GB" altLang="en-US" sz="2000"/>
          </a:p>
        </p:txBody>
      </p:sp>
      <p:graphicFrame>
        <p:nvGraphicFramePr>
          <p:cNvPr id="5" name="Diagram 4"/>
          <p:cNvGraphicFramePr/>
          <p:nvPr/>
        </p:nvGraphicFramePr>
        <p:xfrm>
          <a:off x="755470" y="1397000"/>
          <a:ext cx="799311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371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E-infrastructures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123950"/>
            <a:ext cx="7991475" cy="5041900"/>
          </a:xfrm>
        </p:spPr>
        <p:txBody>
          <a:bodyPr/>
          <a:lstStyle/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fr-BE" sz="1800" b="1" dirty="0">
                <a:solidFill>
                  <a:srgbClr val="005293"/>
                </a:solidFill>
              </a:rPr>
              <a:t>ICT infrastructure </a:t>
            </a:r>
            <a:r>
              <a:rPr lang="fr-BE" sz="1800" b="1" dirty="0" err="1">
                <a:solidFill>
                  <a:srgbClr val="005293"/>
                </a:solidFill>
              </a:rPr>
              <a:t>resources</a:t>
            </a:r>
            <a:r>
              <a:rPr lang="fr-BE" sz="1800" b="1" dirty="0">
                <a:solidFill>
                  <a:srgbClr val="005293"/>
                </a:solidFill>
              </a:rPr>
              <a:t> and services for </a:t>
            </a:r>
            <a:r>
              <a:rPr lang="fr-BE" sz="1800" b="1" dirty="0" err="1" smtClean="0">
                <a:solidFill>
                  <a:srgbClr val="005293"/>
                </a:solidFill>
              </a:rPr>
              <a:t>Research</a:t>
            </a:r>
            <a:endParaRPr lang="fr-BE" sz="1800" b="1" dirty="0" smtClean="0">
              <a:solidFill>
                <a:srgbClr val="005293"/>
              </a:solidFill>
            </a:endParaRP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fr-BE" sz="1800" dirty="0" smtClean="0"/>
              <a:t>Provision </a:t>
            </a:r>
            <a:r>
              <a:rPr lang="fr-BE" sz="1800" dirty="0"/>
              <a:t>of </a:t>
            </a:r>
            <a:r>
              <a:rPr lang="fr-BE" sz="1800" dirty="0" err="1"/>
              <a:t>core</a:t>
            </a:r>
            <a:r>
              <a:rPr lang="fr-BE" sz="1800" dirty="0"/>
              <a:t> services </a:t>
            </a:r>
            <a:r>
              <a:rPr lang="fr-BE" sz="1800" dirty="0" err="1"/>
              <a:t>accross</a:t>
            </a:r>
            <a:r>
              <a:rPr lang="fr-BE" sz="1800" dirty="0"/>
              <a:t> </a:t>
            </a:r>
            <a:r>
              <a:rPr lang="fr-BE" sz="1800" dirty="0" smtClean="0"/>
              <a:t>e-infrastructure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fr-BE" sz="1800" dirty="0" err="1"/>
              <a:t>Research</a:t>
            </a:r>
            <a:r>
              <a:rPr lang="fr-BE" sz="1800" dirty="0"/>
              <a:t> and Education Networking – GEANT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fr-BE" sz="1800" dirty="0" err="1"/>
              <a:t>eInfrastructures</a:t>
            </a:r>
            <a:r>
              <a:rPr lang="fr-BE" sz="1800" dirty="0"/>
              <a:t> for </a:t>
            </a:r>
            <a:r>
              <a:rPr lang="fr-BE" sz="1800" dirty="0" err="1"/>
              <a:t>virtual</a:t>
            </a:r>
            <a:r>
              <a:rPr lang="fr-BE" sz="1800" dirty="0"/>
              <a:t> </a:t>
            </a:r>
            <a:r>
              <a:rPr lang="fr-BE" sz="1800" dirty="0" err="1"/>
              <a:t>research</a:t>
            </a:r>
            <a:r>
              <a:rPr lang="fr-BE" sz="1800" dirty="0"/>
              <a:t> </a:t>
            </a:r>
            <a:r>
              <a:rPr lang="fr-BE" sz="1800" dirty="0" err="1"/>
              <a:t>environments</a:t>
            </a:r>
            <a:endParaRPr lang="fr-BE" sz="1800" dirty="0"/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fr-BE" sz="1800" b="1" dirty="0">
                <a:solidFill>
                  <a:srgbClr val="005293"/>
                </a:solidFill>
              </a:rPr>
              <a:t>Access to and management of </a:t>
            </a:r>
            <a:r>
              <a:rPr lang="fr-BE" sz="1800" b="1" dirty="0" err="1">
                <a:solidFill>
                  <a:srgbClr val="005293"/>
                </a:solidFill>
              </a:rPr>
              <a:t>scientific</a:t>
            </a:r>
            <a:r>
              <a:rPr lang="fr-BE" sz="1800" b="1" dirty="0">
                <a:solidFill>
                  <a:srgbClr val="005293"/>
                </a:solidFill>
              </a:rPr>
              <a:t> data</a:t>
            </a:r>
            <a:endParaRPr lang="en-GB" sz="1800" b="1" dirty="0">
              <a:solidFill>
                <a:srgbClr val="005293"/>
              </a:solidFill>
            </a:endParaRP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800" dirty="0"/>
              <a:t>Managing, preserving and computing with big research data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800" dirty="0"/>
              <a:t>Towards global data e-infrastructures – Research Data Alliance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fr-BE" sz="1800" dirty="0" err="1"/>
              <a:t>eInfrastructure</a:t>
            </a:r>
            <a:r>
              <a:rPr lang="fr-BE" sz="1800" dirty="0"/>
              <a:t> for Open Access</a:t>
            </a:r>
            <a:endParaRPr lang="en-GB" sz="1800" dirty="0"/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fr-BE" sz="1800" b="1" dirty="0">
                <a:solidFill>
                  <a:srgbClr val="005293"/>
                </a:solidFill>
              </a:rPr>
              <a:t>High Performance </a:t>
            </a:r>
            <a:r>
              <a:rPr lang="fr-BE" sz="1800" b="1" dirty="0" err="1">
                <a:solidFill>
                  <a:srgbClr val="005293"/>
                </a:solidFill>
              </a:rPr>
              <a:t>Computing</a:t>
            </a:r>
            <a:endParaRPr lang="fr-BE" sz="1800" b="1" dirty="0">
              <a:solidFill>
                <a:srgbClr val="005293"/>
              </a:solidFill>
            </a:endParaRP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fr-BE" sz="1800" dirty="0" err="1"/>
              <a:t>Pan-European</a:t>
            </a:r>
            <a:r>
              <a:rPr lang="fr-BE" sz="1800" dirty="0"/>
              <a:t> High Performance </a:t>
            </a:r>
            <a:r>
              <a:rPr lang="fr-BE" sz="1800" dirty="0" err="1"/>
              <a:t>Computing</a:t>
            </a:r>
            <a:r>
              <a:rPr lang="fr-BE" sz="1800" dirty="0"/>
              <a:t> infrastructure and services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fr-BE" sz="1800" dirty="0"/>
              <a:t>Centres of Excellence for </a:t>
            </a:r>
            <a:r>
              <a:rPr lang="fr-BE" sz="1800" dirty="0" err="1"/>
              <a:t>computing</a:t>
            </a:r>
            <a:r>
              <a:rPr lang="fr-BE" sz="1800" dirty="0"/>
              <a:t> applications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fr-BE" sz="1800" dirty="0"/>
              <a:t>Network of HPC </a:t>
            </a:r>
            <a:r>
              <a:rPr lang="fr-BE" sz="1800" dirty="0" err="1"/>
              <a:t>competence</a:t>
            </a:r>
            <a:r>
              <a:rPr lang="fr-BE" sz="1800" dirty="0"/>
              <a:t> centres for </a:t>
            </a:r>
            <a:r>
              <a:rPr lang="fr-BE" sz="1800" dirty="0" err="1" smtClean="0"/>
              <a:t>SMEs</a:t>
            </a:r>
            <a:r>
              <a:rPr lang="fr-BE" sz="1800" dirty="0" smtClean="0"/>
              <a:t>.</a:t>
            </a:r>
            <a:endParaRPr lang="fr-BE" sz="1800" dirty="0"/>
          </a:p>
          <a:p>
            <a:pPr marL="714375" lvl="2" indent="-171450" defTabSz="449437" eaLnBrk="1" hangingPunct="1">
              <a:spcAft>
                <a:spcPts val="600"/>
              </a:spcAft>
              <a:buClr>
                <a:srgbClr val="0070C0"/>
              </a:buClr>
              <a:buFont typeface="Arial" pitchFamily="34" charset="0"/>
              <a:buChar char="•"/>
              <a:defRPr/>
            </a:pPr>
            <a:endParaRPr lang="en-GB" sz="18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4CE79F3-4EC9-448C-9B66-511AA5314A01}" type="slidenum">
              <a:rPr lang="en-GB" altLang="en-US"/>
              <a:pPr/>
              <a:t>14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907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8713788" cy="731837"/>
          </a:xfrm>
        </p:spPr>
        <p:txBody>
          <a:bodyPr/>
          <a:lstStyle/>
          <a:p>
            <a:pPr>
              <a:defRPr/>
            </a:pPr>
            <a:r>
              <a:rPr lang="en-GB" altLang="en-US" dirty="0" smtClean="0">
                <a:latin typeface="+mn-lt"/>
                <a:cs typeface="Tahoma" pitchFamily="34" charset="0"/>
              </a:rPr>
              <a:t>ICT in industrial leadership</a:t>
            </a:r>
            <a:endParaRPr lang="en-US" altLang="en-US" dirty="0" smtClean="0">
              <a:latin typeface="+mn-lt"/>
              <a:cs typeface="Tahoma" pitchFamily="34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95288" y="1268413"/>
            <a:ext cx="8208962" cy="4465637"/>
          </a:xfrm>
          <a:ln>
            <a:solidFill>
              <a:schemeClr val="bg1"/>
            </a:solidFill>
          </a:ln>
        </p:spPr>
        <p:txBody>
          <a:bodyPr/>
          <a:lstStyle/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+mj-lt"/>
              <a:buAutoNum type="arabicPeriod"/>
              <a:defRPr/>
            </a:pPr>
            <a:r>
              <a:rPr lang="en-GB" sz="2000" dirty="0" smtClean="0"/>
              <a:t>New </a:t>
            </a:r>
            <a:r>
              <a:rPr lang="en-GB" sz="2000" dirty="0"/>
              <a:t>generation of </a:t>
            </a:r>
            <a:r>
              <a:rPr lang="en-GB" sz="2000" b="1" dirty="0">
                <a:solidFill>
                  <a:srgbClr val="005293"/>
                </a:solidFill>
              </a:rPr>
              <a:t>components and systems</a:t>
            </a:r>
            <a:r>
              <a:rPr lang="en-GB" sz="2000" dirty="0"/>
              <a:t>: engineering of advanced embedded and resource efficient components and systems</a:t>
            </a:r>
            <a:endParaRPr lang="en-GB" sz="2000" dirty="0">
              <a:solidFill>
                <a:schemeClr val="bg1">
                  <a:lumMod val="50000"/>
                </a:schemeClr>
              </a:solidFill>
            </a:endParaRP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+mj-lt"/>
              <a:buAutoNum type="arabicPeriod"/>
              <a:defRPr/>
            </a:pPr>
            <a:r>
              <a:rPr lang="en-GB" sz="2000" dirty="0"/>
              <a:t>Next generation </a:t>
            </a:r>
            <a:r>
              <a:rPr lang="en-GB" sz="2000" b="1" dirty="0">
                <a:solidFill>
                  <a:srgbClr val="005293"/>
                </a:solidFill>
              </a:rPr>
              <a:t>computing</a:t>
            </a:r>
            <a:r>
              <a:rPr lang="en-GB" sz="2000" dirty="0"/>
              <a:t>: advanced and secure computing systems and technologies, including cloud computing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+mj-lt"/>
              <a:buAutoNum type="arabicPeriod"/>
              <a:defRPr/>
            </a:pPr>
            <a:r>
              <a:rPr lang="fr-BE" sz="2000" b="1" dirty="0">
                <a:solidFill>
                  <a:srgbClr val="005293"/>
                </a:solidFill>
              </a:rPr>
              <a:t>Future Internet</a:t>
            </a:r>
            <a:r>
              <a:rPr lang="fr-BE" sz="2000" dirty="0"/>
              <a:t>: software, hardware, infrastructures, technologies and services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+mj-lt"/>
              <a:buAutoNum type="arabicPeriod"/>
              <a:defRPr/>
            </a:pPr>
            <a:r>
              <a:rPr lang="fr-BE" sz="2000" b="1" u="sng" dirty="0">
                <a:solidFill>
                  <a:srgbClr val="005293"/>
                </a:solidFill>
              </a:rPr>
              <a:t>Content technologies</a:t>
            </a:r>
            <a:r>
              <a:rPr lang="fr-BE" sz="2000" b="1" dirty="0">
                <a:solidFill>
                  <a:srgbClr val="005293"/>
                </a:solidFill>
              </a:rPr>
              <a:t> </a:t>
            </a:r>
            <a:r>
              <a:rPr lang="fr-BE" sz="2000" dirty="0"/>
              <a:t>and </a:t>
            </a:r>
            <a:r>
              <a:rPr lang="fr-BE" sz="2000" b="1" dirty="0">
                <a:solidFill>
                  <a:srgbClr val="005293"/>
                </a:solidFill>
              </a:rPr>
              <a:t>information management</a:t>
            </a:r>
            <a:r>
              <a:rPr lang="fr-BE" sz="2000" dirty="0"/>
              <a:t>: ICT for digital content, cultural and </a:t>
            </a:r>
            <a:r>
              <a:rPr lang="en-GB" sz="2000" dirty="0"/>
              <a:t>creative</a:t>
            </a:r>
            <a:r>
              <a:rPr lang="fr-BE" sz="2000" dirty="0"/>
              <a:t> industries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+mj-lt"/>
              <a:buAutoNum type="arabicPeriod"/>
              <a:defRPr/>
            </a:pPr>
            <a:r>
              <a:rPr lang="fr-BE" sz="2000" dirty="0"/>
              <a:t>Advanced interfaces and robots: </a:t>
            </a:r>
            <a:r>
              <a:rPr lang="fr-BE" sz="2000" b="1" u="sng" dirty="0" err="1">
                <a:solidFill>
                  <a:srgbClr val="005293"/>
                </a:solidFill>
              </a:rPr>
              <a:t>robotics</a:t>
            </a:r>
            <a:r>
              <a:rPr lang="fr-BE" sz="2000" dirty="0"/>
              <a:t> and </a:t>
            </a:r>
            <a:r>
              <a:rPr lang="fr-BE" sz="2000" b="1" u="sng" dirty="0">
                <a:solidFill>
                  <a:srgbClr val="005293"/>
                </a:solidFill>
              </a:rPr>
              <a:t>smart </a:t>
            </a:r>
            <a:r>
              <a:rPr lang="fr-BE" sz="2000" b="1" u="sng" dirty="0" err="1">
                <a:solidFill>
                  <a:srgbClr val="005293"/>
                </a:solidFill>
              </a:rPr>
              <a:t>spaces</a:t>
            </a:r>
            <a:endParaRPr lang="fr-BE" sz="2000" b="1" u="sng" dirty="0">
              <a:solidFill>
                <a:srgbClr val="005293"/>
              </a:solidFill>
            </a:endParaRP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+mj-lt"/>
              <a:buAutoNum type="arabicPeriod"/>
              <a:defRPr/>
            </a:pPr>
            <a:r>
              <a:rPr lang="en-GB" sz="2000" b="1" u="sng" dirty="0" smtClean="0">
                <a:solidFill>
                  <a:srgbClr val="005293"/>
                </a:solidFill>
              </a:rPr>
              <a:t>Micro - </a:t>
            </a:r>
            <a:r>
              <a:rPr lang="en-GB" sz="2000" b="1" u="sng" dirty="0">
                <a:solidFill>
                  <a:srgbClr val="005293"/>
                </a:solidFill>
              </a:rPr>
              <a:t>and </a:t>
            </a:r>
            <a:r>
              <a:rPr lang="en-GB" sz="2000" b="1" u="sng" dirty="0" err="1">
                <a:solidFill>
                  <a:srgbClr val="005293"/>
                </a:solidFill>
              </a:rPr>
              <a:t>nanoelectronics</a:t>
            </a:r>
            <a:r>
              <a:rPr lang="en-GB" sz="2000" b="1" dirty="0">
                <a:solidFill>
                  <a:srgbClr val="005293"/>
                </a:solidFill>
              </a:rPr>
              <a:t> </a:t>
            </a:r>
            <a:r>
              <a:rPr lang="en-GB" sz="2000" dirty="0"/>
              <a:t>and </a:t>
            </a:r>
            <a:r>
              <a:rPr lang="en-GB" sz="2000" b="1" u="sng" dirty="0">
                <a:solidFill>
                  <a:srgbClr val="005293"/>
                </a:solidFill>
              </a:rPr>
              <a:t>photonics</a:t>
            </a:r>
            <a:r>
              <a:rPr lang="en-GB" sz="2000" dirty="0"/>
              <a:t>: key enabling </a:t>
            </a:r>
            <a:r>
              <a:rPr lang="en-GB" sz="2000" dirty="0" smtClean="0"/>
              <a:t>technologies</a:t>
            </a:r>
          </a:p>
          <a:p>
            <a:pPr marL="0" indent="0" algn="just">
              <a:buFont typeface="Arial" panose="020B0604020202020204" pitchFamily="34" charset="0"/>
              <a:buNone/>
              <a:defRPr/>
            </a:pPr>
            <a:endParaRPr lang="en-US" sz="2000" dirty="0" smtClean="0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buClr>
                <a:srgbClr val="005293"/>
              </a:buClr>
              <a:buFont typeface="Arial" panose="020B0604020202020204" pitchFamily="34" charset="0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5293"/>
              </a:buClr>
              <a:buFont typeface="Times New Roman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F14937D-51D2-4918-9713-91429BBF417E}" type="slidenum">
              <a:rPr lang="en-GB" altLang="en-US" sz="2000"/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GB" altLang="en-US" sz="2000"/>
          </a:p>
        </p:txBody>
      </p:sp>
    </p:spTree>
    <p:extLst>
      <p:ext uri="{BB962C8B-B14F-4D97-AF65-F5344CB8AC3E}">
        <p14:creationId xmlns:p14="http://schemas.microsoft.com/office/powerpoint/2010/main" val="373278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713788" cy="731837"/>
          </a:xfrm>
        </p:spPr>
        <p:txBody>
          <a:bodyPr/>
          <a:lstStyle/>
          <a:p>
            <a:pPr>
              <a:defRPr/>
            </a:pPr>
            <a:r>
              <a:rPr lang="en-GB" altLang="lt-LT" dirty="0"/>
              <a:t>Components and systems</a:t>
            </a:r>
            <a:endParaRPr lang="en-US" altLang="en-US" dirty="0" smtClean="0">
              <a:latin typeface="+mn-lt"/>
              <a:cs typeface="Tahoma" pitchFamily="34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50825" y="1123950"/>
            <a:ext cx="8713788" cy="4968875"/>
          </a:xfrm>
        </p:spPr>
        <p:txBody>
          <a:bodyPr/>
          <a:lstStyle/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/>
              <a:t>Covers </a:t>
            </a:r>
            <a:r>
              <a:rPr lang="en-GB" sz="2000" b="1" dirty="0">
                <a:solidFill>
                  <a:srgbClr val="005293"/>
                </a:solidFill>
              </a:rPr>
              <a:t>systemic integration from smart integrated components to cyber-physical </a:t>
            </a:r>
            <a:r>
              <a:rPr lang="en-GB" sz="2000" b="1" dirty="0" smtClean="0">
                <a:solidFill>
                  <a:srgbClr val="005293"/>
                </a:solidFill>
              </a:rPr>
              <a:t>systems</a:t>
            </a:r>
            <a:endParaRPr lang="en-GB" sz="2000" dirty="0" smtClean="0">
              <a:solidFill>
                <a:srgbClr val="005293"/>
              </a:solidFill>
            </a:endParaRP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000" b="1" dirty="0" smtClean="0">
                <a:solidFill>
                  <a:srgbClr val="005293"/>
                </a:solidFill>
              </a:rPr>
              <a:t>Complementary </a:t>
            </a:r>
            <a:r>
              <a:rPr lang="en-GB" sz="2000" b="1" dirty="0">
                <a:solidFill>
                  <a:srgbClr val="005293"/>
                </a:solidFill>
              </a:rPr>
              <a:t>to the JTI Electronic Components and Systems </a:t>
            </a:r>
            <a:r>
              <a:rPr lang="en-GB" sz="2000" dirty="0"/>
              <a:t>(</a:t>
            </a:r>
            <a:r>
              <a:rPr lang="en-GB" sz="2000" dirty="0" smtClean="0"/>
              <a:t>ECSEL)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000" b="1" dirty="0" smtClean="0">
                <a:solidFill>
                  <a:srgbClr val="005293"/>
                </a:solidFill>
              </a:rPr>
              <a:t>Organised </a:t>
            </a:r>
            <a:r>
              <a:rPr lang="en-GB" sz="2000" b="1" dirty="0">
                <a:solidFill>
                  <a:srgbClr val="005293"/>
                </a:solidFill>
              </a:rPr>
              <a:t>in three related </a:t>
            </a:r>
            <a:r>
              <a:rPr lang="en-GB" sz="2000" b="1" dirty="0" smtClean="0">
                <a:solidFill>
                  <a:srgbClr val="005293"/>
                </a:solidFill>
              </a:rPr>
              <a:t>topics: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2000" b="1" dirty="0" smtClean="0"/>
              <a:t>Smart </a:t>
            </a:r>
            <a:r>
              <a:rPr lang="en-GB" sz="2000" b="1" dirty="0"/>
              <a:t>cyber-physical </a:t>
            </a:r>
            <a:r>
              <a:rPr lang="en-GB" sz="2000" b="1" dirty="0" smtClean="0"/>
              <a:t>system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sz="1800" dirty="0" smtClean="0"/>
              <a:t>Next </a:t>
            </a:r>
            <a:r>
              <a:rPr lang="en-GB" sz="1800" dirty="0"/>
              <a:t>generation embedded and connected </a:t>
            </a:r>
            <a:r>
              <a:rPr lang="en-GB" sz="1800" dirty="0" smtClean="0"/>
              <a:t>systems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2000" b="1" dirty="0" smtClean="0"/>
              <a:t>Smart </a:t>
            </a:r>
            <a:r>
              <a:rPr lang="en-GB" sz="2000" b="1" dirty="0"/>
              <a:t>system </a:t>
            </a:r>
            <a:r>
              <a:rPr lang="en-GB" sz="2000" b="1" dirty="0" smtClean="0"/>
              <a:t>integration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sz="1800" dirty="0" smtClean="0"/>
              <a:t>Integration </a:t>
            </a:r>
            <a:r>
              <a:rPr lang="en-GB" sz="1800" dirty="0"/>
              <a:t>of heterogeneous micro- and nanotechnologies into smart </a:t>
            </a:r>
            <a:r>
              <a:rPr lang="en-GB" sz="1800" dirty="0" smtClean="0"/>
              <a:t>systems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2000" b="1" dirty="0"/>
              <a:t>Advanced Thin, Organic and Large Area </a:t>
            </a:r>
            <a:r>
              <a:rPr lang="en-GB" sz="2000" b="1" dirty="0" smtClean="0"/>
              <a:t>Electronics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 smtClean="0"/>
              <a:t>R&amp;I </a:t>
            </a:r>
            <a:r>
              <a:rPr lang="en-GB" sz="2000" dirty="0"/>
              <a:t>in this area will also contribute to the implementation of the </a:t>
            </a:r>
            <a:r>
              <a:rPr lang="en-GB" sz="2000" b="1" dirty="0">
                <a:solidFill>
                  <a:srgbClr val="005293"/>
                </a:solidFill>
              </a:rPr>
              <a:t>Strategic Research Agenda on Energy Efficient Buildings</a:t>
            </a:r>
          </a:p>
          <a:p>
            <a:pPr marL="9525" indent="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None/>
              <a:defRPr/>
            </a:pPr>
            <a:endParaRPr lang="en-US" sz="2000" b="1" dirty="0">
              <a:solidFill>
                <a:srgbClr val="005293"/>
              </a:solidFill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buClr>
                <a:srgbClr val="005293"/>
              </a:buClr>
              <a:buFont typeface="Arial" panose="020B0604020202020204" pitchFamily="34" charset="0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5293"/>
              </a:buClr>
              <a:buFont typeface="Times New Roman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9CCF724-E004-429C-8BF6-C626EC0F40E6}" type="slidenum">
              <a:rPr lang="en-GB" altLang="en-US" sz="2000"/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GB" altLang="en-US" sz="2000"/>
          </a:p>
        </p:txBody>
      </p:sp>
    </p:spTree>
    <p:extLst>
      <p:ext uri="{BB962C8B-B14F-4D97-AF65-F5344CB8AC3E}">
        <p14:creationId xmlns:p14="http://schemas.microsoft.com/office/powerpoint/2010/main" val="312098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713788" cy="731837"/>
          </a:xfrm>
        </p:spPr>
        <p:txBody>
          <a:bodyPr/>
          <a:lstStyle/>
          <a:p>
            <a:pPr>
              <a:defRPr/>
            </a:pPr>
            <a:r>
              <a:rPr lang="en-GB" altLang="lt-LT" dirty="0"/>
              <a:t>Advanced Computing</a:t>
            </a:r>
            <a:endParaRPr lang="en-US" altLang="en-US" dirty="0" smtClean="0">
              <a:latin typeface="+mn-lt"/>
              <a:cs typeface="Tahoma" pitchFamily="34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250825" y="1123950"/>
            <a:ext cx="8353425" cy="4968875"/>
          </a:xfrm>
        </p:spPr>
        <p:txBody>
          <a:bodyPr/>
          <a:lstStyle/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dirty="0"/>
              <a:t>Reinforce and expand Europe's industrial and technology strengths in </a:t>
            </a:r>
            <a:r>
              <a:rPr lang="en-GB" b="1" dirty="0">
                <a:solidFill>
                  <a:srgbClr val="005293"/>
                </a:solidFill>
              </a:rPr>
              <a:t>low-power </a:t>
            </a:r>
            <a:r>
              <a:rPr lang="en-GB" b="1" dirty="0" smtClean="0">
                <a:solidFill>
                  <a:srgbClr val="005293"/>
                </a:solidFill>
              </a:rPr>
              <a:t>ICT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dirty="0" smtClean="0"/>
              <a:t>Focus </a:t>
            </a:r>
            <a:r>
              <a:rPr lang="en-GB" dirty="0"/>
              <a:t>is on </a:t>
            </a:r>
            <a:r>
              <a:rPr lang="en-GB" b="1" dirty="0">
                <a:solidFill>
                  <a:srgbClr val="005293"/>
                </a:solidFill>
              </a:rPr>
              <a:t>integration of advanced components </a:t>
            </a:r>
            <a:r>
              <a:rPr lang="en-GB" dirty="0"/>
              <a:t>on all levels in computing </a:t>
            </a:r>
            <a:r>
              <a:rPr lang="en-GB" dirty="0" smtClean="0"/>
              <a:t>systems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b="1" dirty="0" smtClean="0">
                <a:solidFill>
                  <a:srgbClr val="005293"/>
                </a:solidFill>
              </a:rPr>
              <a:t>Complementary </a:t>
            </a:r>
            <a:r>
              <a:rPr lang="en-GB" b="1" dirty="0">
                <a:solidFill>
                  <a:srgbClr val="005293"/>
                </a:solidFill>
              </a:rPr>
              <a:t>to and coordinated with work in the Future Internet area (on Cloud Computing) </a:t>
            </a:r>
            <a:r>
              <a:rPr lang="en-GB" dirty="0"/>
              <a:t>and in Excellence Science pillar under Research Infrastructures and FET (on High Performance </a:t>
            </a:r>
            <a:r>
              <a:rPr lang="en-GB" dirty="0" smtClean="0"/>
              <a:t>Computing)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b="1" dirty="0" smtClean="0">
                <a:solidFill>
                  <a:srgbClr val="005293"/>
                </a:solidFill>
              </a:rPr>
              <a:t>Organised </a:t>
            </a:r>
            <a:r>
              <a:rPr lang="en-GB" b="1" dirty="0">
                <a:solidFill>
                  <a:srgbClr val="005293"/>
                </a:solidFill>
              </a:rPr>
              <a:t>in one </a:t>
            </a:r>
            <a:r>
              <a:rPr lang="en-GB" b="1" dirty="0" smtClean="0">
                <a:solidFill>
                  <a:srgbClr val="005293"/>
                </a:solidFill>
              </a:rPr>
              <a:t>topic: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dirty="0" smtClean="0"/>
              <a:t>Customised </a:t>
            </a:r>
            <a:r>
              <a:rPr lang="en-GB" dirty="0"/>
              <a:t>and low power computing </a:t>
            </a:r>
          </a:p>
          <a:p>
            <a:pPr marL="0" indent="0" algn="just">
              <a:buFont typeface="Arial" charset="0"/>
              <a:buNone/>
              <a:defRPr/>
            </a:pPr>
            <a:endParaRPr lang="en-US" sz="2000" b="1" dirty="0" smtClean="0">
              <a:solidFill>
                <a:srgbClr val="005293"/>
              </a:solidFill>
            </a:endParaRPr>
          </a:p>
          <a:p>
            <a:pPr marL="457200" indent="-457200" algn="just">
              <a:buFont typeface="+mj-lt"/>
              <a:buAutoNum type="arabicPeriod" startAt="14"/>
              <a:defRPr/>
            </a:pPr>
            <a:endParaRPr lang="en-US" sz="2000" b="1" dirty="0">
              <a:solidFill>
                <a:srgbClr val="005293"/>
              </a:solidFill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30000"/>
              </a:spcBef>
              <a:buClr>
                <a:srgbClr val="005293"/>
              </a:buClr>
              <a:buFont typeface="Arial" panose="020B0604020202020204" pitchFamily="34" charset="0"/>
              <a:buChar char="●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buClr>
                <a:srgbClr val="005293"/>
              </a:buClr>
              <a:buFont typeface="Times New Roman" panose="02020603050405020304" pitchFamily="18" charset="0"/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F87B4E6-0C23-46BF-95E6-DAFCF93381BE}" type="slidenum">
              <a:rPr lang="en-GB" altLang="en-US" sz="2000"/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GB" altLang="en-US" sz="2000"/>
          </a:p>
        </p:txBody>
      </p:sp>
    </p:spTree>
    <p:extLst>
      <p:ext uri="{BB962C8B-B14F-4D97-AF65-F5344CB8AC3E}">
        <p14:creationId xmlns:p14="http://schemas.microsoft.com/office/powerpoint/2010/main" val="53059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lt-LT" smtClean="0"/>
              <a:t>Future Internet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052513"/>
            <a:ext cx="8135937" cy="4824412"/>
          </a:xfrm>
        </p:spPr>
        <p:txBody>
          <a:bodyPr/>
          <a:lstStyle/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800" dirty="0"/>
              <a:t>Focused on </a:t>
            </a:r>
            <a:r>
              <a:rPr lang="en-GB" sz="2800" b="1" dirty="0">
                <a:solidFill>
                  <a:srgbClr val="005293"/>
                </a:solidFill>
              </a:rPr>
              <a:t>network and computing infrastructures</a:t>
            </a:r>
            <a:r>
              <a:rPr lang="en-GB" sz="2800" b="1" dirty="0"/>
              <a:t> </a:t>
            </a:r>
            <a:r>
              <a:rPr lang="en-GB" sz="2800" dirty="0"/>
              <a:t>to accelerate innovation and address the most critical technical and use aspects of the </a:t>
            </a:r>
            <a:r>
              <a:rPr lang="en-GB" sz="2800" dirty="0" smtClean="0"/>
              <a:t>Internet.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800" b="1" dirty="0">
                <a:solidFill>
                  <a:srgbClr val="005293"/>
                </a:solidFill>
              </a:rPr>
              <a:t>Organised in ten topics: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dirty="0" smtClean="0"/>
              <a:t>Smart </a:t>
            </a:r>
            <a:r>
              <a:rPr lang="en-GB" dirty="0"/>
              <a:t>networks and novel Internet </a:t>
            </a:r>
            <a:r>
              <a:rPr lang="en-GB" b="1" dirty="0">
                <a:solidFill>
                  <a:srgbClr val="005293"/>
                </a:solidFill>
              </a:rPr>
              <a:t>architectures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dirty="0" smtClean="0"/>
              <a:t>Smart </a:t>
            </a:r>
            <a:r>
              <a:rPr lang="en-GB" b="1" dirty="0">
                <a:solidFill>
                  <a:srgbClr val="005293"/>
                </a:solidFill>
              </a:rPr>
              <a:t>optical</a:t>
            </a:r>
            <a:r>
              <a:rPr lang="en-GB" dirty="0"/>
              <a:t> and </a:t>
            </a:r>
            <a:r>
              <a:rPr lang="en-GB" b="1" dirty="0">
                <a:solidFill>
                  <a:srgbClr val="005293"/>
                </a:solidFill>
              </a:rPr>
              <a:t>wireless network </a:t>
            </a:r>
            <a:r>
              <a:rPr lang="en-GB" dirty="0" smtClean="0"/>
              <a:t>technologies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dirty="0" smtClean="0"/>
              <a:t>Advanced </a:t>
            </a:r>
            <a:r>
              <a:rPr lang="en-GB" b="1" dirty="0">
                <a:solidFill>
                  <a:srgbClr val="005293"/>
                </a:solidFill>
              </a:rPr>
              <a:t>5G</a:t>
            </a:r>
            <a:r>
              <a:rPr lang="en-GB" dirty="0"/>
              <a:t> Network Infrastructure for the Future Internet </a:t>
            </a:r>
            <a:r>
              <a:rPr lang="en-GB" b="1" dirty="0">
                <a:solidFill>
                  <a:srgbClr val="005293"/>
                </a:solidFill>
              </a:rPr>
              <a:t>(</a:t>
            </a:r>
            <a:r>
              <a:rPr lang="en-GB" b="1" dirty="0">
                <a:solidFill>
                  <a:srgbClr val="005293"/>
                </a:solidFill>
                <a:sym typeface="Wingdings 3"/>
              </a:rPr>
              <a:t></a:t>
            </a:r>
            <a:r>
              <a:rPr lang="en-GB" b="1" dirty="0">
                <a:solidFill>
                  <a:srgbClr val="005293"/>
                </a:solidFill>
              </a:rPr>
              <a:t>5G </a:t>
            </a:r>
            <a:r>
              <a:rPr lang="en-GB" b="1" dirty="0" smtClean="0">
                <a:solidFill>
                  <a:srgbClr val="005293"/>
                </a:solidFill>
              </a:rPr>
              <a:t>PPP)</a:t>
            </a:r>
            <a:endParaRPr lang="en-GB" dirty="0" smtClean="0">
              <a:solidFill>
                <a:srgbClr val="005293"/>
              </a:solidFill>
            </a:endParaRP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dirty="0" smtClean="0"/>
              <a:t>Advanced </a:t>
            </a:r>
            <a:r>
              <a:rPr lang="en-GB" b="1" dirty="0">
                <a:solidFill>
                  <a:srgbClr val="005293"/>
                </a:solidFill>
              </a:rPr>
              <a:t>cloud</a:t>
            </a:r>
            <a:r>
              <a:rPr lang="en-GB" dirty="0"/>
              <a:t> infrastructures and </a:t>
            </a:r>
            <a:r>
              <a:rPr lang="en-GB" dirty="0" smtClean="0"/>
              <a:t>services.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8031295-F1BC-4C64-B09B-D28015B32E05}" type="slidenum">
              <a:rPr lang="en-GB" altLang="en-US"/>
              <a:pPr/>
              <a:t>18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9751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lt-LT" smtClean="0"/>
              <a:t>Future Internet</a:t>
            </a:r>
            <a:endParaRPr 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295275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mtClean="0"/>
              <a:t>Boosting public sector productivity and innovation through cloud computing services</a:t>
            </a:r>
          </a:p>
          <a:p>
            <a:pPr marL="295275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mtClean="0"/>
              <a:t>Tools and methods for Software Development</a:t>
            </a:r>
          </a:p>
          <a:p>
            <a:pPr marL="295275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b="1" smtClean="0">
                <a:solidFill>
                  <a:srgbClr val="005293"/>
                </a:solidFill>
              </a:rPr>
              <a:t>FIRE+</a:t>
            </a:r>
            <a:r>
              <a:rPr lang="en-GB" smtClean="0"/>
              <a:t> (Future Internet Research &amp; Experimentation) </a:t>
            </a:r>
          </a:p>
          <a:p>
            <a:pPr marL="295275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mtClean="0"/>
              <a:t>More Experimentation for the Future Internet</a:t>
            </a:r>
            <a:br>
              <a:rPr lang="en-GB" smtClean="0"/>
            </a:br>
            <a:endParaRPr lang="en-GB" sz="700" smtClean="0"/>
          </a:p>
          <a:p>
            <a:pPr marL="295275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b="1" smtClean="0">
                <a:solidFill>
                  <a:srgbClr val="005293"/>
                </a:solidFill>
              </a:rPr>
              <a:t>Collective Awareness Platforms </a:t>
            </a:r>
            <a:r>
              <a:rPr lang="en-GB" smtClean="0"/>
              <a:t>for sustainability and social innovation</a:t>
            </a:r>
          </a:p>
          <a:p>
            <a:pPr marL="295275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b="1" smtClean="0">
                <a:solidFill>
                  <a:srgbClr val="005293"/>
                </a:solidFill>
              </a:rPr>
              <a:t>Web Entrepreneurship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412E340-0499-4D79-B3EB-72EC5B0EC308}" type="slidenum">
              <a:rPr lang="en-GB" altLang="en-US"/>
              <a:pPr/>
              <a:t>19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118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Industrial Leadership</a:t>
            </a:r>
            <a:endParaRPr lang="en-US" altLang="en-US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539750" y="1052513"/>
            <a:ext cx="7991475" cy="1871662"/>
          </a:xfrm>
        </p:spPr>
        <p:txBody>
          <a:bodyPr/>
          <a:lstStyle/>
          <a:p>
            <a:pPr marL="0" indent="0" algn="ctr">
              <a:buFont typeface="Arial" charset="0"/>
              <a:buNone/>
            </a:pPr>
            <a:r>
              <a:rPr lang="en-GB" altLang="en-US" sz="1800" b="1" dirty="0" smtClean="0">
                <a:solidFill>
                  <a:srgbClr val="005293"/>
                </a:solidFill>
                <a:latin typeface="Tahoma" pitchFamily="34" charset="0"/>
                <a:cs typeface="Tahoma" pitchFamily="34" charset="0"/>
              </a:rPr>
              <a:t>WHY</a:t>
            </a:r>
          </a:p>
          <a:p>
            <a:pPr marL="0" indent="0" algn="just"/>
            <a:r>
              <a:rPr lang="en-US" sz="1600" dirty="0" smtClean="0">
                <a:latin typeface="Tahoma" pitchFamily="34" charset="0"/>
                <a:cs typeface="Tahoma" pitchFamily="34" charset="0"/>
              </a:rPr>
              <a:t>To help innovative European SMEs to grow into world-leading companies by providing them with adequate levels of finance;</a:t>
            </a:r>
          </a:p>
          <a:p>
            <a:pPr marL="0" indent="0" algn="just"/>
            <a:r>
              <a:rPr lang="en-US" sz="1600" dirty="0" smtClean="0">
                <a:latin typeface="Tahoma" pitchFamily="34" charset="0"/>
                <a:cs typeface="Tahoma" pitchFamily="34" charset="0"/>
              </a:rPr>
              <a:t>To make Europe a more attractive location to invest in research and innovation ;</a:t>
            </a:r>
          </a:p>
          <a:p>
            <a:pPr marL="0" indent="0" algn="just"/>
            <a:r>
              <a:rPr lang="en-US" sz="1600" dirty="0" smtClean="0">
                <a:latin typeface="Tahoma" pitchFamily="34" charset="0"/>
                <a:cs typeface="Tahoma" pitchFamily="34" charset="0"/>
              </a:rPr>
              <a:t>to provide major investment in key industrial technologies.</a:t>
            </a:r>
          </a:p>
          <a:p>
            <a:pPr marL="0" indent="0" algn="ctr">
              <a:buFont typeface="Arial" charset="0"/>
              <a:buNone/>
            </a:pPr>
            <a:r>
              <a:rPr lang="en-GB" altLang="en-US" sz="1800" b="1" dirty="0" smtClean="0">
                <a:solidFill>
                  <a:srgbClr val="005293"/>
                </a:solidFill>
                <a:latin typeface="Tahoma" pitchFamily="34" charset="0"/>
                <a:cs typeface="Tahoma" pitchFamily="34" charset="0"/>
              </a:rPr>
              <a:t>WHAT – 3 objectives</a:t>
            </a:r>
          </a:p>
          <a:p>
            <a:pPr marL="0" indent="0" algn="just">
              <a:buFont typeface="Arial" charset="0"/>
              <a:buNone/>
            </a:pPr>
            <a:endParaRPr lang="en-US" altLang="en-US" sz="16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1814E1D-20CD-4A58-B963-3B3E07D0948C}" type="slidenum">
              <a:rPr lang="en-GB" altLang="en-US"/>
              <a:pPr/>
              <a:t>2</a:t>
            </a:fld>
            <a:endParaRPr lang="en-GB" altLang="en-US"/>
          </a:p>
        </p:txBody>
      </p:sp>
      <p:graphicFrame>
        <p:nvGraphicFramePr>
          <p:cNvPr id="2" name="Diagram 1"/>
          <p:cNvGraphicFramePr/>
          <p:nvPr/>
        </p:nvGraphicFramePr>
        <p:xfrm>
          <a:off x="107380" y="3068950"/>
          <a:ext cx="9036620" cy="3096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250825" y="0"/>
            <a:ext cx="8713788" cy="847725"/>
          </a:xfrm>
        </p:spPr>
        <p:txBody>
          <a:bodyPr/>
          <a:lstStyle/>
          <a:p>
            <a:r>
              <a:rPr lang="en-GB" altLang="lt-LT" smtClean="0"/>
              <a:t>Content technologies and information management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052513"/>
            <a:ext cx="8208962" cy="4968875"/>
          </a:xfrm>
        </p:spPr>
        <p:txBody>
          <a:bodyPr>
            <a:normAutofit/>
          </a:bodyPr>
          <a:lstStyle/>
          <a:p>
            <a:pPr marL="295275" indent="-285750" algn="just" defTabSz="449263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GB" sz="1800" b="1" smtClean="0"/>
              <a:t>Addresses:</a:t>
            </a:r>
          </a:p>
          <a:p>
            <a:pPr marL="295275" indent="-285750" algn="just" defTabSz="449263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b="1" smtClean="0">
                <a:solidFill>
                  <a:srgbClr val="005293"/>
                </a:solidFill>
              </a:rPr>
              <a:t>Big Data </a:t>
            </a:r>
            <a:r>
              <a:rPr lang="en-GB" sz="1800" smtClean="0"/>
              <a:t>with focus on both innovative data products and services and solving research problems</a:t>
            </a:r>
            <a:endParaRPr lang="en-GB" sz="1800" b="1" smtClean="0"/>
          </a:p>
          <a:p>
            <a:pPr marL="295275" indent="-285750" algn="just" defTabSz="449263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b="1" smtClean="0">
                <a:solidFill>
                  <a:srgbClr val="005293"/>
                </a:solidFill>
              </a:rPr>
              <a:t>Machine translation </a:t>
            </a:r>
            <a:r>
              <a:rPr lang="en-GB" sz="1800" smtClean="0"/>
              <a:t>to overcome barriers to multilingual 	online communication</a:t>
            </a:r>
          </a:p>
          <a:p>
            <a:pPr marL="295275" indent="-285750" algn="just" defTabSz="449263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b="1" smtClean="0">
                <a:solidFill>
                  <a:srgbClr val="005293"/>
                </a:solidFill>
              </a:rPr>
              <a:t>Tools for creative, media and learning industries </a:t>
            </a:r>
            <a:r>
              <a:rPr lang="en-GB" sz="1800" smtClean="0"/>
              <a:t>to	mobilise the innovation potential of SMEs active in the area</a:t>
            </a:r>
            <a:endParaRPr lang="en-GB" sz="1800" b="1" smtClean="0"/>
          </a:p>
          <a:p>
            <a:pPr marL="295275" indent="-285750" algn="just" defTabSz="449263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b="1" smtClean="0">
                <a:solidFill>
                  <a:srgbClr val="005293"/>
                </a:solidFill>
              </a:rPr>
              <a:t>Multimodal and natural computer interaction</a:t>
            </a:r>
          </a:p>
          <a:p>
            <a:pPr marL="295275" indent="-285750" algn="just" defTabSz="449263" eaLnBrk="1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GB" sz="1800" b="1" smtClean="0">
                <a:solidFill>
                  <a:srgbClr val="005293"/>
                </a:solidFill>
              </a:rPr>
              <a:t>Organised in eight topics:</a:t>
            </a:r>
          </a:p>
          <a:p>
            <a:pPr marL="714375" lvl="2" indent="-171450" algn="just" defTabSz="449263" eaLnBrk="1" hangingPunct="1">
              <a:lnSpc>
                <a:spcPct val="90000"/>
              </a:lnSpc>
              <a:spcBef>
                <a:spcPct val="0"/>
              </a:spcBef>
              <a:buClr>
                <a:srgbClr val="0070C0"/>
              </a:buClr>
            </a:pPr>
            <a:r>
              <a:rPr lang="en-GB" sz="1600" smtClean="0"/>
              <a:t>Big data innovation and take-up</a:t>
            </a:r>
          </a:p>
          <a:p>
            <a:pPr marL="714375" lvl="2" indent="-171450" algn="just" defTabSz="449263" eaLnBrk="1" hangingPunct="1">
              <a:lnSpc>
                <a:spcPct val="90000"/>
              </a:lnSpc>
              <a:spcBef>
                <a:spcPct val="0"/>
              </a:spcBef>
              <a:buClr>
                <a:srgbClr val="0070C0"/>
              </a:buClr>
            </a:pPr>
            <a:r>
              <a:rPr lang="fr-BE" sz="1600" smtClean="0"/>
              <a:t>Big data research</a:t>
            </a:r>
          </a:p>
          <a:p>
            <a:pPr marL="714375" lvl="2" indent="-171450" algn="just" defTabSz="449263" eaLnBrk="1" hangingPunct="1">
              <a:lnSpc>
                <a:spcPct val="90000"/>
              </a:lnSpc>
              <a:spcBef>
                <a:spcPct val="0"/>
              </a:spcBef>
              <a:buClr>
                <a:srgbClr val="0070C0"/>
              </a:buClr>
            </a:pPr>
            <a:r>
              <a:rPr lang="en-GB" sz="1600" smtClean="0"/>
              <a:t>Cracking the language barrier</a:t>
            </a:r>
            <a:endParaRPr lang="en-GB" sz="1800" b="1" smtClean="0"/>
          </a:p>
          <a:p>
            <a:pPr marL="714375" lvl="2" indent="-171450" algn="just" defTabSz="449263" eaLnBrk="1" hangingPunct="1">
              <a:lnSpc>
                <a:spcPct val="90000"/>
              </a:lnSpc>
              <a:spcBef>
                <a:spcPct val="0"/>
              </a:spcBef>
              <a:buClr>
                <a:srgbClr val="0070C0"/>
              </a:buClr>
            </a:pPr>
            <a:r>
              <a:rPr lang="en-GB" sz="1600" smtClean="0"/>
              <a:t>Support to the growth of ICT innovative creative industries SMEs</a:t>
            </a:r>
          </a:p>
          <a:p>
            <a:pPr marL="714375" lvl="2" indent="-171450" algn="just" defTabSz="449263" eaLnBrk="1" hangingPunct="1">
              <a:lnSpc>
                <a:spcPct val="90000"/>
              </a:lnSpc>
              <a:spcBef>
                <a:spcPct val="0"/>
              </a:spcBef>
              <a:buClr>
                <a:srgbClr val="0070C0"/>
              </a:buClr>
            </a:pPr>
            <a:r>
              <a:rPr lang="fr-BE" sz="1600" smtClean="0"/>
              <a:t>Technologies for creative industries, social media and convergence</a:t>
            </a:r>
          </a:p>
          <a:p>
            <a:pPr marL="714375" lvl="2" indent="-171450" algn="just" defTabSz="449263" eaLnBrk="1" hangingPunct="1">
              <a:lnSpc>
                <a:spcPct val="90000"/>
              </a:lnSpc>
              <a:spcBef>
                <a:spcPct val="0"/>
              </a:spcBef>
              <a:buClr>
                <a:srgbClr val="0070C0"/>
              </a:buClr>
            </a:pPr>
            <a:r>
              <a:rPr lang="en-GB" sz="1600" smtClean="0"/>
              <a:t>Technologies for better human learning and teaching</a:t>
            </a:r>
          </a:p>
          <a:p>
            <a:pPr marL="714375" lvl="2" indent="-171450" algn="just" defTabSz="449263" eaLnBrk="1" hangingPunct="1">
              <a:lnSpc>
                <a:spcPct val="90000"/>
              </a:lnSpc>
              <a:spcBef>
                <a:spcPct val="0"/>
              </a:spcBef>
              <a:buClr>
                <a:srgbClr val="0070C0"/>
              </a:buClr>
            </a:pPr>
            <a:r>
              <a:rPr lang="en-GB" sz="1600" smtClean="0"/>
              <a:t>Advanced digital gaming/gamification technologies</a:t>
            </a:r>
          </a:p>
          <a:p>
            <a:pPr marL="714375" lvl="2" indent="-171450" algn="just" defTabSz="449263" eaLnBrk="1" hangingPunct="1">
              <a:lnSpc>
                <a:spcPct val="90000"/>
              </a:lnSpc>
              <a:spcBef>
                <a:spcPct val="0"/>
              </a:spcBef>
              <a:buClr>
                <a:srgbClr val="0070C0"/>
              </a:buClr>
            </a:pPr>
            <a:r>
              <a:rPr lang="en-GB" sz="1600" smtClean="0"/>
              <a:t>Multimodal and natural computer interaction</a:t>
            </a:r>
          </a:p>
          <a:p>
            <a:pPr marL="295275" indent="-285750" defTabSz="449263">
              <a:lnSpc>
                <a:spcPct val="90000"/>
              </a:lnSpc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76B6BB7-EBE4-451B-8FFC-6EDCC7D9CB33}" type="slidenum">
              <a:rPr lang="en-GB" altLang="en-US"/>
              <a:pPr/>
              <a:t>20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625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lt-LT" smtClean="0"/>
              <a:t>Robotics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268413"/>
            <a:ext cx="7991475" cy="4681537"/>
          </a:xfrm>
        </p:spPr>
        <p:txBody>
          <a:bodyPr/>
          <a:lstStyle/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200" b="1" dirty="0">
                <a:solidFill>
                  <a:srgbClr val="005293"/>
                </a:solidFill>
              </a:rPr>
              <a:t>Roadmap-based research driven by application needs</a:t>
            </a:r>
            <a:r>
              <a:rPr lang="en-GB" sz="2200" b="1" dirty="0"/>
              <a:t/>
            </a:r>
            <a:br>
              <a:rPr lang="en-GB" sz="2200" b="1" dirty="0"/>
            </a:br>
            <a:r>
              <a:rPr lang="en-GB" sz="2200" b="1" dirty="0">
                <a:solidFill>
                  <a:schemeClr val="accent1">
                    <a:lumMod val="75000"/>
                  </a:schemeClr>
                </a:solidFill>
                <a:sym typeface="Wingdings 3"/>
              </a:rPr>
              <a:t></a:t>
            </a:r>
            <a:r>
              <a:rPr lang="en-GB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BE" sz="2200" b="1" dirty="0" err="1">
                <a:solidFill>
                  <a:schemeClr val="accent1">
                    <a:lumMod val="75000"/>
                  </a:schemeClr>
                </a:solidFill>
              </a:rPr>
              <a:t>Robotics</a:t>
            </a:r>
            <a:r>
              <a:rPr lang="fr-BE" sz="2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fr-BE" sz="2200" b="1" dirty="0" smtClean="0">
                <a:solidFill>
                  <a:schemeClr val="accent1">
                    <a:lumMod val="75000"/>
                  </a:schemeClr>
                </a:solidFill>
              </a:rPr>
              <a:t>PPP</a:t>
            </a:r>
            <a:endParaRPr lang="en-GB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200" dirty="0" smtClean="0"/>
              <a:t>Effort </a:t>
            </a:r>
            <a:r>
              <a:rPr lang="en-GB" sz="2200" dirty="0"/>
              <a:t>to close the innovation gap to </a:t>
            </a:r>
            <a:r>
              <a:rPr lang="en-GB" sz="2200" b="1" dirty="0">
                <a:solidFill>
                  <a:srgbClr val="005293"/>
                </a:solidFill>
              </a:rPr>
              <a:t>allow large scale deployment of robots and foster market take-up: </a:t>
            </a:r>
            <a:r>
              <a:rPr lang="en-GB" sz="2200" dirty="0"/>
              <a:t>use-cases, pre-commercial procurement, industry-academia </a:t>
            </a:r>
            <a:r>
              <a:rPr lang="en-GB" sz="2200" dirty="0" smtClean="0"/>
              <a:t>collaboration</a:t>
            </a:r>
            <a:endParaRPr lang="en-GB" sz="22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2200" dirty="0" smtClean="0"/>
              <a:t>Includes </a:t>
            </a:r>
            <a:r>
              <a:rPr lang="en-GB" sz="2200" dirty="0"/>
              <a:t>two pre-commercial procurement actions (health-care sector, public safety and environmental monitoring)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200" dirty="0"/>
              <a:t>Additional activities: shared resources, performance evaluation &amp; benchmarking, community building and robotic </a:t>
            </a:r>
            <a:r>
              <a:rPr lang="en-GB" sz="2200" dirty="0" smtClean="0"/>
              <a:t>competitions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200" b="1" dirty="0" smtClean="0">
                <a:solidFill>
                  <a:srgbClr val="005293"/>
                </a:solidFill>
              </a:rPr>
              <a:t>Organised </a:t>
            </a:r>
            <a:r>
              <a:rPr lang="en-GB" sz="2200" b="1" dirty="0">
                <a:solidFill>
                  <a:srgbClr val="005293"/>
                </a:solidFill>
              </a:rPr>
              <a:t>in two annual calls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B519EF6-7CB5-4D46-8B73-805E6E1C5184}" type="slidenum">
              <a:rPr lang="en-GB" altLang="en-US"/>
              <a:pPr/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5164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GB" altLang="lt-LT" sz="2700" dirty="0" smtClean="0"/>
              <a:t>Micro- and </a:t>
            </a:r>
            <a:r>
              <a:rPr lang="en-GB" altLang="lt-LT" sz="2700" dirty="0" err="1" smtClean="0"/>
              <a:t>nano</a:t>
            </a:r>
            <a:r>
              <a:rPr lang="en-GB" altLang="lt-LT" sz="2700" dirty="0" smtClean="0"/>
              <a:t>-electronics and photonics</a:t>
            </a:r>
            <a:br>
              <a:rPr lang="en-GB" altLang="lt-LT" sz="2700" dirty="0" smtClean="0"/>
            </a:br>
            <a:r>
              <a:rPr lang="en-GB" altLang="lt-LT" sz="2700" dirty="0" smtClean="0"/>
              <a:t>Key Enabling Technologies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268413"/>
            <a:ext cx="7991475" cy="4537075"/>
          </a:xfrm>
        </p:spPr>
        <p:txBody>
          <a:bodyPr/>
          <a:lstStyle/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/>
              <a:t>Covers </a:t>
            </a:r>
            <a:r>
              <a:rPr lang="en-GB" sz="2000" b="1" dirty="0">
                <a:solidFill>
                  <a:srgbClr val="005293"/>
                </a:solidFill>
              </a:rPr>
              <a:t>generic technology developments on micro- and </a:t>
            </a:r>
            <a:r>
              <a:rPr lang="en-GB" sz="2000" b="1" dirty="0" err="1">
                <a:solidFill>
                  <a:srgbClr val="005293"/>
                </a:solidFill>
              </a:rPr>
              <a:t>nano</a:t>
            </a:r>
            <a:r>
              <a:rPr lang="en-GB" sz="2000" b="1" dirty="0">
                <a:solidFill>
                  <a:srgbClr val="005293"/>
                </a:solidFill>
              </a:rPr>
              <a:t>-electronics</a:t>
            </a:r>
            <a:r>
              <a:rPr lang="en-GB" sz="2000" b="1" dirty="0"/>
              <a:t> </a:t>
            </a:r>
            <a:r>
              <a:rPr lang="en-GB" sz="2000" dirty="0"/>
              <a:t>focused on </a:t>
            </a:r>
            <a:r>
              <a:rPr lang="en-GB" sz="2000" b="1" dirty="0">
                <a:solidFill>
                  <a:srgbClr val="005293"/>
                </a:solidFill>
              </a:rPr>
              <a:t>advanced research </a:t>
            </a:r>
            <a:r>
              <a:rPr lang="en-GB" sz="2000" dirty="0"/>
              <a:t>and lower Technology Readiness Levels (</a:t>
            </a:r>
            <a:r>
              <a:rPr lang="en-GB" sz="2000" dirty="0" smtClean="0"/>
              <a:t>TRLs)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2000" dirty="0" smtClean="0"/>
              <a:t>Complementary </a:t>
            </a:r>
            <a:r>
              <a:rPr lang="en-GB" sz="2000" dirty="0"/>
              <a:t>to the JTI Electronic Components and </a:t>
            </a:r>
            <a:r>
              <a:rPr lang="en-GB" sz="2000" dirty="0" smtClean="0"/>
              <a:t>Systems</a:t>
            </a:r>
            <a:endParaRPr lang="en-GB" sz="2000" b="1" dirty="0"/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/>
              <a:t>Addresses the </a:t>
            </a:r>
            <a:r>
              <a:rPr lang="en-GB" sz="2000" b="1" dirty="0">
                <a:solidFill>
                  <a:srgbClr val="005293"/>
                </a:solidFill>
              </a:rPr>
              <a:t>full innovation and value chain </a:t>
            </a:r>
            <a:r>
              <a:rPr lang="en-GB" sz="2000" dirty="0"/>
              <a:t>in markets sectors where the European </a:t>
            </a:r>
            <a:r>
              <a:rPr lang="en-GB" sz="2000" b="1" dirty="0">
                <a:solidFill>
                  <a:srgbClr val="005293"/>
                </a:solidFill>
              </a:rPr>
              <a:t>photonics</a:t>
            </a:r>
            <a:r>
              <a:rPr lang="en-GB" sz="2000" b="1" dirty="0"/>
              <a:t> </a:t>
            </a:r>
            <a:r>
              <a:rPr lang="en-GB" sz="2000" dirty="0"/>
              <a:t>industry is particularly strong (optical communications, lighting, medical photonics, laser technologies, etc</a:t>
            </a:r>
            <a:r>
              <a:rPr lang="en-GB" sz="2000" dirty="0" smtClean="0"/>
              <a:t>.)</a:t>
            </a:r>
            <a:endParaRPr lang="en-GB" sz="2800" dirty="0" smtClean="0"/>
          </a:p>
          <a:p>
            <a:pPr marL="9525" indent="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None/>
              <a:defRPr/>
            </a:pPr>
            <a:r>
              <a:rPr lang="fr-BE" sz="2000" b="1" dirty="0" smtClean="0">
                <a:sym typeface="Wingdings 3"/>
              </a:rPr>
              <a:t></a:t>
            </a:r>
            <a:r>
              <a:rPr lang="fr-BE" sz="2000" b="1" dirty="0" err="1"/>
              <a:t>Photonics</a:t>
            </a:r>
            <a:r>
              <a:rPr lang="fr-BE" sz="2000" b="1" dirty="0"/>
              <a:t> </a:t>
            </a:r>
            <a:r>
              <a:rPr lang="fr-BE" sz="2000" b="1" dirty="0" smtClean="0"/>
              <a:t>PPP</a:t>
            </a:r>
            <a:endParaRPr lang="en-GB" sz="2000" b="1" dirty="0" smtClean="0"/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2000" dirty="0" smtClean="0"/>
              <a:t>Includes </a:t>
            </a:r>
            <a:r>
              <a:rPr lang="en-GB" sz="2000" dirty="0"/>
              <a:t>calls for ERANETs as well as public procurement actions (roll-out and deployment of optical networking technologies)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47E45B9-6299-4845-B862-A17C39B89F78}" type="slidenum">
              <a:rPr lang="en-GB" altLang="en-US"/>
              <a:pPr/>
              <a:t>22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7246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lt-LT" smtClean="0"/>
              <a:t>Factory of the Future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dirty="0"/>
              <a:t>Focuses on </a:t>
            </a:r>
            <a:r>
              <a:rPr lang="en-GB" b="1" dirty="0">
                <a:solidFill>
                  <a:srgbClr val="005293"/>
                </a:solidFill>
              </a:rPr>
              <a:t>ICT components of innovative production systems in all sectors</a:t>
            </a:r>
            <a:r>
              <a:rPr lang="en-GB" b="1" dirty="0"/>
              <a:t> </a:t>
            </a:r>
            <a:r>
              <a:rPr lang="en-GB" dirty="0"/>
              <a:t>(for more personalised, diversified and mass-produced product portfolio and for rapid adaptations to market changes)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dirty="0"/>
              <a:t>Organised in </a:t>
            </a:r>
            <a:r>
              <a:rPr lang="en-GB" b="1" dirty="0">
                <a:solidFill>
                  <a:srgbClr val="005293"/>
                </a:solidFill>
              </a:rPr>
              <a:t>three </a:t>
            </a:r>
            <a:r>
              <a:rPr lang="en-GB" b="1" dirty="0" smtClean="0">
                <a:solidFill>
                  <a:srgbClr val="005293"/>
                </a:solidFill>
              </a:rPr>
              <a:t>topics</a:t>
            </a:r>
            <a:r>
              <a:rPr lang="en-GB" b="1" dirty="0" smtClean="0"/>
              <a:t>: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dirty="0" smtClean="0"/>
              <a:t>Process </a:t>
            </a:r>
            <a:r>
              <a:rPr lang="en-GB" dirty="0"/>
              <a:t>optimisation of manufacturing </a:t>
            </a:r>
            <a:r>
              <a:rPr lang="en-GB" dirty="0" smtClean="0"/>
              <a:t>assets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dirty="0" smtClean="0"/>
              <a:t>ICT-enabled </a:t>
            </a:r>
            <a:r>
              <a:rPr lang="en-GB" dirty="0"/>
              <a:t>modelling, simulation, analytics and forecasting </a:t>
            </a:r>
            <a:r>
              <a:rPr lang="en-GB" dirty="0" smtClean="0"/>
              <a:t>technologies</a:t>
            </a:r>
          </a:p>
          <a:p>
            <a:pPr marL="352425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dirty="0" smtClean="0"/>
              <a:t>ICT </a:t>
            </a:r>
            <a:r>
              <a:rPr lang="en-GB" dirty="0"/>
              <a:t>Innovation for Manufacturing </a:t>
            </a:r>
            <a:r>
              <a:rPr lang="en-GB" dirty="0" smtClean="0"/>
              <a:t>SMEs.</a:t>
            </a:r>
            <a:endParaRPr lang="en-GB" dirty="0"/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FAD9FCB-F1C5-4787-98C4-68E3662149DA}" type="slidenum">
              <a:rPr lang="en-GB" altLang="en-US"/>
              <a:pPr/>
              <a:t>23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4865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lt-LT" smtClean="0"/>
              <a:t>ICT Cross-Cutting Activities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981075"/>
            <a:ext cx="8459787" cy="5256213"/>
          </a:xfrm>
        </p:spPr>
        <p:txBody>
          <a:bodyPr/>
          <a:lstStyle/>
          <a:p>
            <a:pPr marL="295275" lvl="2" indent="-285750" algn="just" defTabSz="449437" eaLnBrk="1" hangingPunct="1"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1800" b="1" dirty="0">
                <a:solidFill>
                  <a:srgbClr val="005293"/>
                </a:solidFill>
              </a:rPr>
              <a:t>Internet of Things and platforms for Connected Smart </a:t>
            </a:r>
            <a:r>
              <a:rPr lang="en-GB" sz="1800" b="1" dirty="0" smtClean="0">
                <a:solidFill>
                  <a:srgbClr val="005293"/>
                </a:solidFill>
              </a:rPr>
              <a:t>Objects</a:t>
            </a:r>
          </a:p>
          <a:p>
            <a:pPr marL="295275" lvl="2" indent="-285750" algn="just" defTabSz="449437" eaLnBrk="1" hangingPunct="1"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600" dirty="0"/>
              <a:t>Cutting across several LEIT-ICT areas (smart systems integration, smart networks, big data</a:t>
            </a:r>
            <a:r>
              <a:rPr lang="en-GB" sz="1600" dirty="0" smtClean="0"/>
              <a:t>). </a:t>
            </a:r>
            <a:endParaRPr lang="en-GB" sz="1600" dirty="0"/>
          </a:p>
          <a:p>
            <a:pPr marL="295275" lvl="2" indent="-285750" algn="just" defTabSz="449437" eaLnBrk="1" hangingPunct="1"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600" dirty="0"/>
              <a:t>Bringing together different generic ICT technologies and their stakeholder </a:t>
            </a:r>
            <a:r>
              <a:rPr lang="en-GB" sz="1600" dirty="0" smtClean="0"/>
              <a:t>constituencies.</a:t>
            </a:r>
            <a:endParaRPr lang="en-GB" sz="700" dirty="0">
              <a:solidFill>
                <a:schemeClr val="bg1">
                  <a:lumMod val="50000"/>
                </a:schemeClr>
              </a:solidFill>
            </a:endParaRPr>
          </a:p>
          <a:p>
            <a:pPr marL="295275" lvl="2" indent="-285750" algn="just" defTabSz="449437" eaLnBrk="1" hangingPunct="1"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1800" b="1" dirty="0">
                <a:solidFill>
                  <a:srgbClr val="005293"/>
                </a:solidFill>
              </a:rPr>
              <a:t>Human-centric Digital </a:t>
            </a:r>
            <a:r>
              <a:rPr lang="en-GB" sz="1800" b="1" dirty="0" smtClean="0">
                <a:solidFill>
                  <a:srgbClr val="005293"/>
                </a:solidFill>
              </a:rPr>
              <a:t>Age</a:t>
            </a:r>
          </a:p>
          <a:p>
            <a:pPr marL="295275" lvl="2" indent="-285750" algn="just" defTabSz="449437" eaLnBrk="1" hangingPunct="1"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600" dirty="0"/>
              <a:t>Understanding  technologies, networks and new digital and social media and how these are changing the way people behave, think, interact and socialise as persons, citizens, workers and </a:t>
            </a:r>
            <a:r>
              <a:rPr lang="en-GB" sz="1600" dirty="0" smtClean="0"/>
              <a:t>consumers.</a:t>
            </a:r>
            <a:endParaRPr lang="en-GB" sz="700" dirty="0">
              <a:solidFill>
                <a:schemeClr val="bg1">
                  <a:lumMod val="50000"/>
                </a:schemeClr>
              </a:solidFill>
            </a:endParaRPr>
          </a:p>
          <a:p>
            <a:pPr marL="295275" lvl="2" indent="-285750" algn="just" defTabSz="449437" eaLnBrk="1" hangingPunct="1"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1800" b="1" dirty="0">
                <a:solidFill>
                  <a:srgbClr val="005293"/>
                </a:solidFill>
              </a:rPr>
              <a:t>Cyber-security, Trustworthy </a:t>
            </a:r>
            <a:r>
              <a:rPr lang="en-GB" sz="1800" b="1" dirty="0" smtClean="0">
                <a:solidFill>
                  <a:srgbClr val="005293"/>
                </a:solidFill>
              </a:rPr>
              <a:t>ICT</a:t>
            </a:r>
          </a:p>
          <a:p>
            <a:pPr marL="295275" lvl="2" indent="-285750" algn="just" defTabSz="449437" eaLnBrk="1" hangingPunct="1"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600" dirty="0" smtClean="0">
                <a:solidFill>
                  <a:schemeClr val="bg1">
                    <a:lumMod val="50000"/>
                  </a:schemeClr>
                </a:solidFill>
              </a:rPr>
              <a:t>Focuses </a:t>
            </a:r>
            <a:r>
              <a:rPr lang="en-GB" sz="1600" dirty="0">
                <a:solidFill>
                  <a:schemeClr val="bg1">
                    <a:lumMod val="50000"/>
                  </a:schemeClr>
                </a:solidFill>
              </a:rPr>
              <a:t>on security-by-design for end to end security and a specific activity on </a:t>
            </a:r>
            <a:r>
              <a:rPr lang="en-GB" sz="1600" dirty="0" smtClean="0">
                <a:solidFill>
                  <a:schemeClr val="bg1">
                    <a:lumMod val="50000"/>
                  </a:schemeClr>
                </a:solidFill>
              </a:rPr>
              <a:t>cryptography</a:t>
            </a:r>
          </a:p>
          <a:p>
            <a:pPr marL="295275" lvl="2" indent="-285750" algn="just" defTabSz="449437" eaLnBrk="1" hangingPunct="1"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600" dirty="0" smtClean="0">
                <a:solidFill>
                  <a:schemeClr val="bg1">
                    <a:lumMod val="50000"/>
                  </a:schemeClr>
                </a:solidFill>
              </a:rPr>
              <a:t>Complementary </a:t>
            </a:r>
            <a:r>
              <a:rPr lang="en-GB" sz="1600" dirty="0">
                <a:solidFill>
                  <a:schemeClr val="bg1">
                    <a:lumMod val="50000"/>
                  </a:schemeClr>
                </a:solidFill>
              </a:rPr>
              <a:t>to Cyber-security in Societal Challenge </a:t>
            </a:r>
            <a:endParaRPr lang="en-GB" sz="7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6FF13983-0EFF-4EEE-B16E-DFD3B3C09E1F}" type="slidenum">
              <a:rPr lang="en-GB" altLang="en-US"/>
              <a:pPr/>
              <a:t>24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8733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lt-LT" smtClean="0"/>
              <a:t>ICT innovation actions</a:t>
            </a:r>
            <a:endParaRPr lang="en-US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250825" y="1123950"/>
            <a:ext cx="8785225" cy="4826000"/>
          </a:xfrm>
        </p:spPr>
        <p:txBody>
          <a:bodyPr/>
          <a:lstStyle/>
          <a:p>
            <a:pPr marL="295275" lvl="2" indent="-285750" algn="just" defTabSz="449263" eaLnBrk="1" hangingPunct="1"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GB" b="1" smtClean="0">
                <a:solidFill>
                  <a:srgbClr val="005293"/>
                </a:solidFill>
              </a:rPr>
              <a:t>Trans-national co-operation among National Contact Points</a:t>
            </a:r>
          </a:p>
          <a:p>
            <a:pPr marL="295275" lvl="2" indent="-285750" algn="just" defTabSz="449263" eaLnBrk="1" hangingPunct="1"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smtClean="0"/>
              <a:t>Mechanisms for effective cross border partnership searches, identifying, understanding and sharing good practices among ICT NCPs.</a:t>
            </a:r>
            <a:endParaRPr lang="en-GB" sz="1800" b="1" smtClean="0">
              <a:solidFill>
                <a:srgbClr val="0070C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5275" lvl="2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GB" sz="1800" b="1" smtClean="0">
                <a:solidFill>
                  <a:srgbClr val="00529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Support for access to finance</a:t>
            </a:r>
          </a:p>
          <a:p>
            <a:pPr marL="295275" lvl="2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smtClean="0"/>
              <a:t>Pilot action for business angels to co-invest in ICT innovative companies</a:t>
            </a:r>
          </a:p>
          <a:p>
            <a:pPr marL="295275" lvl="2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smtClean="0"/>
              <a:t>Implemented by EIF and closely coordinated with "Access to risk finance" part of H2020</a:t>
            </a:r>
          </a:p>
          <a:p>
            <a:pPr marL="1171575" lvl="3" indent="-171450" algn="just" defTabSz="449263" eaLnBrk="1" hangingPunct="1">
              <a:spcBef>
                <a:spcPct val="0"/>
              </a:spcBef>
              <a:buClr>
                <a:srgbClr val="0070C0"/>
              </a:buClr>
              <a:buFont typeface="Arial" panose="020B0604020202020204" pitchFamily="34" charset="0"/>
              <a:buChar char="•"/>
            </a:pPr>
            <a:endParaRPr lang="en-GB" sz="700" smtClean="0">
              <a:solidFill>
                <a:srgbClr val="7F7F7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5275" lvl="2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GB" sz="1800" b="1" smtClean="0">
                <a:solidFill>
                  <a:srgbClr val="00529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Innovation and Entrepreneurship Support </a:t>
            </a:r>
          </a:p>
          <a:p>
            <a:pPr marL="295275" lvl="2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smtClean="0"/>
              <a:t>ICT business idea contests in universities and high schools</a:t>
            </a:r>
          </a:p>
          <a:p>
            <a:pPr marL="295275" lvl="2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smtClean="0"/>
              <a:t>ICT entrepreneurship summer academy</a:t>
            </a:r>
          </a:p>
          <a:p>
            <a:pPr marL="295275" lvl="2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smtClean="0"/>
              <a:t>ICT entrepreneurship labs</a:t>
            </a:r>
          </a:p>
          <a:p>
            <a:pPr marL="295275" lvl="2" indent="-285750" algn="just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smtClean="0"/>
              <a:t>Campaign on entrepreneurship culture in innovative ICT sectors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5750DB8-20B8-4852-ADCE-F4C94A403B01}" type="slidenum">
              <a:rPr lang="en-GB" altLang="en-US"/>
              <a:pPr/>
              <a:t>25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0563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lt-LT" smtClean="0"/>
              <a:t>ICT innovation actions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825" y="1123950"/>
            <a:ext cx="8785225" cy="5113338"/>
          </a:xfrm>
        </p:spPr>
        <p:txBody>
          <a:bodyPr/>
          <a:lstStyle/>
          <a:p>
            <a:pPr marL="295275" lvl="2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en-GB" sz="1800" dirty="0"/>
              <a:t>Support for definition and implementation of inducement prizes</a:t>
            </a:r>
          </a:p>
          <a:p>
            <a:pPr marL="295275" lvl="2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en-GB" sz="1800" dirty="0"/>
              <a:t>European networks of procurers</a:t>
            </a:r>
          </a:p>
          <a:p>
            <a:pPr marL="295275" lvl="2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en-GB" sz="1800" dirty="0"/>
              <a:t>Pre-commercial procurement</a:t>
            </a:r>
          </a:p>
          <a:p>
            <a:pPr marL="714375" lvl="2" indent="-171450" algn="just" defTabSz="449437"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defRPr/>
            </a:pPr>
            <a:endParaRPr lang="en-GB" sz="600" dirty="0">
              <a:solidFill>
                <a:srgbClr val="FFFFFF">
                  <a:lumMod val="50000"/>
                </a:srgb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295275" lvl="2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Wingdings" panose="05000000000000000000" pitchFamily="2" charset="2"/>
              <a:buChar char="q"/>
              <a:defRPr/>
            </a:pPr>
            <a:r>
              <a:rPr lang="en-GB" sz="1800" b="1" dirty="0">
                <a:solidFill>
                  <a:srgbClr val="005293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Open Disruptive Innovation Scheme</a:t>
            </a:r>
          </a:p>
          <a:p>
            <a:pPr marL="295275" lvl="2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en-GB" sz="1800" dirty="0"/>
              <a:t>Support to a large set of early stage high risk innovative SMEs in ICT</a:t>
            </a:r>
          </a:p>
          <a:p>
            <a:pPr marL="295275" lvl="2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fr-BE" sz="1800" dirty="0" err="1"/>
              <a:t>Implementation</a:t>
            </a:r>
            <a:r>
              <a:rPr lang="fr-BE" sz="1800" dirty="0"/>
              <a:t> </a:t>
            </a:r>
            <a:r>
              <a:rPr lang="fr-BE" sz="1800" dirty="0" err="1"/>
              <a:t>through</a:t>
            </a:r>
            <a:r>
              <a:rPr lang="fr-BE" sz="1800" dirty="0"/>
              <a:t> the SME instrument</a:t>
            </a:r>
          </a:p>
          <a:p>
            <a:pPr marL="295275" lvl="2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fr-BE" sz="1800" dirty="0"/>
              <a:t>-&gt; </a:t>
            </a:r>
            <a:r>
              <a:rPr lang="fr-BE" sz="1800" dirty="0" err="1"/>
              <a:t>Continuously</a:t>
            </a:r>
            <a:r>
              <a:rPr lang="fr-BE" sz="1800" dirty="0"/>
              <a:t> open calls </a:t>
            </a:r>
            <a:r>
              <a:rPr lang="fr-BE" sz="1800" dirty="0" err="1"/>
              <a:t>with</a:t>
            </a:r>
            <a:r>
              <a:rPr lang="fr-BE" sz="1800" dirty="0"/>
              <a:t> </a:t>
            </a:r>
            <a:r>
              <a:rPr lang="fr-BE" sz="1800" dirty="0" err="1"/>
              <a:t>several</a:t>
            </a:r>
            <a:r>
              <a:rPr lang="fr-BE" sz="1800" dirty="0"/>
              <a:t> (3) </a:t>
            </a:r>
            <a:r>
              <a:rPr lang="fr-BE" sz="1800" dirty="0" err="1"/>
              <a:t>cut</a:t>
            </a:r>
            <a:r>
              <a:rPr lang="fr-BE" sz="1800" dirty="0"/>
              <a:t>-off dates/</a:t>
            </a:r>
            <a:r>
              <a:rPr lang="fr-BE" sz="1800" dirty="0" err="1"/>
              <a:t>year</a:t>
            </a:r>
            <a:endParaRPr lang="fr-BE" sz="1800" dirty="0"/>
          </a:p>
          <a:p>
            <a:pPr marL="295275" lvl="2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SzPct val="100000"/>
              <a:buFont typeface="Courier New" panose="02070309020205020404" pitchFamily="49" charset="0"/>
              <a:buChar char="o"/>
              <a:defRPr/>
            </a:pPr>
            <a:r>
              <a:rPr lang="fr-BE" sz="1800" dirty="0"/>
              <a:t>-&gt; 5% of LEIT budget</a:t>
            </a:r>
            <a:endParaRPr lang="en-GB" sz="1800" dirty="0"/>
          </a:p>
          <a:p>
            <a:pPr marL="714375" lvl="2" indent="-171450" defTabSz="449437" eaLnBrk="1" hangingPunct="1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ct val="100000"/>
              <a:buFont typeface="Arial" pitchFamily="34" charset="0"/>
              <a:buChar char="•"/>
              <a:defRPr/>
            </a:pPr>
            <a:endParaRPr lang="en-GB" sz="600" dirty="0">
              <a:solidFill>
                <a:srgbClr val="FFFFFF">
                  <a:lumMod val="50000"/>
                </a:srgb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2EC4C79-C97E-475E-ACA4-2E8A9D37D174}" type="slidenum">
              <a:rPr lang="en-GB" altLang="en-US"/>
              <a:pPr/>
              <a:t>26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0442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250825" y="0"/>
            <a:ext cx="8713788" cy="847725"/>
          </a:xfrm>
        </p:spPr>
        <p:txBody>
          <a:bodyPr/>
          <a:lstStyle/>
          <a:p>
            <a:r>
              <a:rPr lang="en-GB" altLang="lt-LT" sz="2800" smtClean="0"/>
              <a:t>Key principles for ICT R&amp;I in the Societal Challenges</a:t>
            </a:r>
            <a:endParaRPr lang="en-US" sz="28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0975" indent="-1714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5293"/>
                </a:solidFill>
              </a:rPr>
              <a:t>Interoperability</a:t>
            </a:r>
          </a:p>
          <a:p>
            <a:pPr marL="180975" indent="-1714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5293"/>
                </a:solidFill>
              </a:rPr>
              <a:t>Re-use and economies of scale</a:t>
            </a:r>
          </a:p>
          <a:p>
            <a:pPr marL="180975" indent="-1714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IE" dirty="0">
                <a:solidFill>
                  <a:srgbClr val="005293"/>
                </a:solidFill>
              </a:rPr>
              <a:t>Demand led R&amp;I with User involvement in all stages</a:t>
            </a:r>
            <a:endParaRPr lang="en-GB" dirty="0">
              <a:solidFill>
                <a:srgbClr val="005293"/>
              </a:solidFill>
            </a:endParaRPr>
          </a:p>
          <a:p>
            <a:pPr marL="180975" indent="-1714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5293"/>
                </a:solidFill>
              </a:rPr>
              <a:t>Breakthroughs leveraging the transformative power of ICT</a:t>
            </a:r>
          </a:p>
          <a:p>
            <a:pPr marL="180975" indent="-1714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5293"/>
                </a:solidFill>
              </a:rPr>
              <a:t>Preparation for market </a:t>
            </a:r>
            <a:r>
              <a:rPr lang="en-GB" dirty="0" smtClean="0">
                <a:solidFill>
                  <a:srgbClr val="005293"/>
                </a:solidFill>
              </a:rPr>
              <a:t>deployment</a:t>
            </a:r>
          </a:p>
          <a:p>
            <a:pPr marL="9525" indent="0" algn="ctr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None/>
              <a:defRPr/>
            </a:pPr>
            <a:r>
              <a:rPr lang="en-GB" dirty="0">
                <a:solidFill>
                  <a:srgbClr val="005293"/>
                </a:solidFill>
              </a:rPr>
              <a:t>	</a:t>
            </a:r>
            <a:r>
              <a:rPr lang="en-GB" b="1" dirty="0">
                <a:solidFill>
                  <a:srgbClr val="005293"/>
                </a:solidFill>
              </a:rPr>
              <a:t>+</a:t>
            </a:r>
          </a:p>
          <a:p>
            <a:pPr marL="180975" indent="-1714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dirty="0">
                <a:solidFill>
                  <a:srgbClr val="005293"/>
                </a:solidFill>
              </a:rPr>
              <a:t>Information for future digital policy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106790C-EE18-468C-B77F-572C227F2AEA}" type="slidenum">
              <a:rPr lang="en-GB" altLang="en-US"/>
              <a:pPr/>
              <a:t>27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8579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altLang="lt-LT" dirty="0" smtClean="0"/>
              <a:t>SC1 - Health, demographic change </a:t>
            </a:r>
            <a:br>
              <a:rPr lang="en-GB" altLang="lt-LT" dirty="0" smtClean="0"/>
            </a:br>
            <a:r>
              <a:rPr lang="en-GB" altLang="lt-LT" dirty="0" smtClean="0"/>
              <a:t>and wellbeing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268413"/>
            <a:ext cx="7991475" cy="4897437"/>
          </a:xfrm>
        </p:spPr>
        <p:txBody>
          <a:bodyPr/>
          <a:lstStyle/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1800" b="1" dirty="0">
                <a:solidFill>
                  <a:srgbClr val="005293"/>
                </a:solidFill>
              </a:rPr>
              <a:t>Advancing active and healthy ageing with </a:t>
            </a:r>
            <a:r>
              <a:rPr lang="en-GB" sz="1800" b="1" dirty="0" smtClean="0">
                <a:solidFill>
                  <a:srgbClr val="005293"/>
                </a:solidFill>
              </a:rPr>
              <a:t>ICT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800" b="1" dirty="0" smtClean="0">
                <a:solidFill>
                  <a:srgbClr val="005293"/>
                </a:solidFill>
              </a:rPr>
              <a:t>Service </a:t>
            </a:r>
            <a:r>
              <a:rPr lang="en-GB" sz="1800" b="1" dirty="0">
                <a:solidFill>
                  <a:srgbClr val="005293"/>
                </a:solidFill>
              </a:rPr>
              <a:t>robotics </a:t>
            </a:r>
            <a:r>
              <a:rPr lang="en-GB" sz="1800" dirty="0"/>
              <a:t>within assisted living </a:t>
            </a:r>
            <a:r>
              <a:rPr lang="en-GB" sz="1800" dirty="0" smtClean="0"/>
              <a:t>environments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800" dirty="0" smtClean="0"/>
              <a:t>ICT </a:t>
            </a:r>
            <a:r>
              <a:rPr lang="en-GB" sz="1800" dirty="0"/>
              <a:t>solutions for </a:t>
            </a:r>
            <a:r>
              <a:rPr lang="en-GB" sz="1800" b="1" dirty="0">
                <a:solidFill>
                  <a:srgbClr val="005293"/>
                </a:solidFill>
              </a:rPr>
              <a:t>independent living with cognitive </a:t>
            </a:r>
            <a:r>
              <a:rPr lang="en-GB" sz="1800" b="1" dirty="0" smtClean="0">
                <a:solidFill>
                  <a:srgbClr val="005293"/>
                </a:solidFill>
              </a:rPr>
              <a:t>impairments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800" dirty="0" smtClean="0"/>
              <a:t>ICT </a:t>
            </a:r>
            <a:r>
              <a:rPr lang="en-GB" sz="1800" dirty="0"/>
              <a:t>solutions enabling </a:t>
            </a:r>
            <a:r>
              <a:rPr lang="en-GB" sz="1800" b="1" dirty="0">
                <a:solidFill>
                  <a:srgbClr val="005293"/>
                </a:solidFill>
              </a:rPr>
              <a:t>early risk detection and intervention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1800" b="1" dirty="0">
                <a:solidFill>
                  <a:srgbClr val="005293"/>
                </a:solidFill>
              </a:rPr>
              <a:t>Integrated, sustainable, citizen-centred care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800" dirty="0"/>
              <a:t>ICT-based approaches for integrated care (beyond current state-of-art in </a:t>
            </a:r>
            <a:r>
              <a:rPr lang="en-GB" sz="1800" dirty="0" err="1"/>
              <a:t>tele</a:t>
            </a:r>
            <a:r>
              <a:rPr lang="en-GB" sz="1800" dirty="0"/>
              <a:t>-health and </a:t>
            </a:r>
            <a:r>
              <a:rPr lang="en-GB" sz="1800" dirty="0" err="1"/>
              <a:t>tele</a:t>
            </a:r>
            <a:r>
              <a:rPr lang="en-GB" sz="1800" dirty="0"/>
              <a:t>-care)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800" dirty="0"/>
              <a:t>Self-management of health and disease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800" dirty="0"/>
              <a:t>Public-procurement of innovative </a:t>
            </a:r>
            <a:r>
              <a:rPr lang="en-GB" sz="1800" dirty="0" err="1"/>
              <a:t>eHealth</a:t>
            </a:r>
            <a:r>
              <a:rPr lang="en-GB" sz="1800" dirty="0"/>
              <a:t> services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1800" b="1" dirty="0"/>
              <a:t>Improving health information and data </a:t>
            </a:r>
            <a:r>
              <a:rPr lang="en-GB" sz="1800" b="1" dirty="0" smtClean="0"/>
              <a:t>exploitation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800" dirty="0"/>
              <a:t>Digital representation of health data to improve diagnosis and treatment</a:t>
            </a:r>
          </a:p>
          <a:p>
            <a:pPr marL="295275" indent="-285750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1800" b="1" dirty="0" err="1" smtClean="0">
                <a:solidFill>
                  <a:srgbClr val="005293"/>
                </a:solidFill>
              </a:rPr>
              <a:t>eHealth</a:t>
            </a:r>
            <a:r>
              <a:rPr lang="en-GB" sz="1800" dirty="0" smtClean="0">
                <a:solidFill>
                  <a:srgbClr val="005293"/>
                </a:solidFill>
              </a:rPr>
              <a:t> </a:t>
            </a:r>
            <a:r>
              <a:rPr lang="en-GB" sz="1800" b="1" dirty="0">
                <a:solidFill>
                  <a:srgbClr val="005293"/>
                </a:solidFill>
              </a:rPr>
              <a:t>interoperability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0D0C70AC-1F82-4E05-9C2F-6A0B6831AF09}" type="slidenum">
              <a:rPr lang="en-GB" altLang="en-US"/>
              <a:pPr/>
              <a:t>28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241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lt-LT" smtClean="0"/>
              <a:t>SC3 - Secure, clean and efficient energy</a:t>
            </a:r>
            <a:endParaRPr lang="en-US" smtClean="0"/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684213" y="1268413"/>
            <a:ext cx="7991475" cy="4681537"/>
          </a:xfrm>
        </p:spPr>
        <p:txBody>
          <a:bodyPr/>
          <a:lstStyle/>
          <a:p>
            <a:pPr marL="295275" indent="-285750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GB" sz="1800" b="1" smtClean="0">
                <a:solidFill>
                  <a:srgbClr val="00529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Energy efficiency / buildings and consumers</a:t>
            </a:r>
          </a:p>
          <a:p>
            <a:pPr marL="295275" indent="-285750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procurement of green data centres</a:t>
            </a:r>
          </a:p>
          <a:p>
            <a:pPr marL="295275" indent="-285750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New ICT-based solutions for energy efficiency through citizens' behavioural change</a:t>
            </a:r>
            <a:endParaRPr lang="en-GB" sz="1800" smtClean="0">
              <a:solidFill>
                <a:srgbClr val="7F7F7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95275" indent="-285750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GB" sz="1800" b="1" smtClean="0">
                <a:solidFill>
                  <a:srgbClr val="00529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Competitive low-carbon energy / modernising the single European electricity grid</a:t>
            </a:r>
          </a:p>
          <a:p>
            <a:pPr marL="295275" indent="-285750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Distribution grid and retail market</a:t>
            </a:r>
          </a:p>
          <a:p>
            <a:pPr marL="295275" indent="-285750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Next generation ICT infrastructure for smart metering and smart grid</a:t>
            </a:r>
          </a:p>
          <a:p>
            <a:pPr marL="295275" indent="-285750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</a:pPr>
            <a:r>
              <a:rPr lang="en-GB" sz="1800" b="1" smtClean="0">
                <a:solidFill>
                  <a:srgbClr val="00529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Smart cities and communities</a:t>
            </a:r>
          </a:p>
          <a:p>
            <a:pPr marL="295275" indent="-285750" defTabSz="449263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</a:pPr>
            <a:r>
              <a:rPr lang="en-GB" sz="1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Integration of </a:t>
            </a:r>
            <a:r>
              <a:rPr lang="en-GB" sz="1800" b="1" smtClean="0">
                <a:solidFill>
                  <a:srgbClr val="00529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energy, transport and ICT </a:t>
            </a:r>
            <a:r>
              <a:rPr lang="en-GB" sz="1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through </a:t>
            </a:r>
            <a:r>
              <a:rPr lang="en-GB" sz="1800" b="1" smtClean="0">
                <a:solidFill>
                  <a:srgbClr val="00529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lighthouse projects </a:t>
            </a:r>
            <a:r>
              <a:rPr lang="en-GB" sz="18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(large scale demonstration)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399A04B2-4EA0-411F-BD1E-C8B1EBDD817C}" type="slidenum">
              <a:rPr lang="en-GB" altLang="en-US"/>
              <a:pPr/>
              <a:t>29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81825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1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8210500"/>
              </p:ext>
            </p:extLst>
          </p:nvPr>
        </p:nvGraphicFramePr>
        <p:xfrm>
          <a:off x="539750" y="1340710"/>
          <a:ext cx="7993063" cy="4302907"/>
        </p:xfrm>
        <a:graphic>
          <a:graphicData uri="http://schemas.openxmlformats.org/drawingml/2006/table">
            <a:tbl>
              <a:tblPr/>
              <a:tblGrid>
                <a:gridCol w="5439685"/>
                <a:gridCol w="2553378"/>
              </a:tblGrid>
              <a:tr h="1495791">
                <a:tc>
                  <a:txBody>
                    <a:bodyPr/>
                    <a:lstStyle/>
                    <a:p>
                      <a:pPr marL="36000" marR="0" lvl="0" indent="0" algn="l" defTabSz="5127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2" charset="0"/>
                        </a:rPr>
                        <a:t>Leadership in enabling and industrial technologies (LEITs)</a:t>
                      </a:r>
                    </a:p>
                    <a:p>
                      <a:pPr marL="36000" marR="0" lvl="0" indent="0" algn="l" defTabSz="5127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itchFamily="32" charset="0"/>
                        </a:rPr>
                        <a:t>(ICT, nanotechnologies, materials, biotechnology, manufacturing, space)</a:t>
                      </a:r>
                    </a:p>
                  </a:txBody>
                  <a:tcPr marL="100019" marR="100019" marT="51952" marB="51952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27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Verdana" pitchFamily="32" charset="0"/>
                      </a:endParaRPr>
                    </a:p>
                    <a:p>
                      <a:pPr marL="0" marR="0" lvl="0" indent="0" algn="ctr" defTabSz="5127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2" charset="0"/>
                        </a:rPr>
                        <a:t>13 557</a:t>
                      </a:r>
                    </a:p>
                  </a:txBody>
                  <a:tcPr marL="100019" marR="100019" marT="51952" marB="51952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43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6387">
                <a:tc>
                  <a:txBody>
                    <a:bodyPr/>
                    <a:lstStyle/>
                    <a:p>
                      <a:pPr marL="36000" marR="0" lvl="0" indent="0" algn="l" defTabSz="5127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2" charset="0"/>
                        </a:rPr>
                        <a:t>Access to risk finance</a:t>
                      </a:r>
                    </a:p>
                    <a:p>
                      <a:pPr marL="36000" marR="0" lvl="0" indent="0" algn="l" defTabSz="5127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itchFamily="32" charset="0"/>
                        </a:rPr>
                        <a:t>Leveraging private finance and venture capital for research and innovation</a:t>
                      </a:r>
                    </a:p>
                  </a:txBody>
                  <a:tcPr marL="100019" marR="100019" marT="51952" marB="51952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27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endParaRPr kumimoji="0" lang="en-GB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Verdana" pitchFamily="32" charset="0"/>
                      </a:endParaRPr>
                    </a:p>
                    <a:p>
                      <a:pPr marL="0" marR="0" lvl="0" indent="0" algn="ctr" defTabSz="5127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2" charset="0"/>
                        </a:rPr>
                        <a:t>2 842</a:t>
                      </a:r>
                    </a:p>
                  </a:txBody>
                  <a:tcPr marL="100019" marR="100019" marT="51952" marB="51952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43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043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40729">
                <a:tc>
                  <a:txBody>
                    <a:bodyPr/>
                    <a:lstStyle/>
                    <a:p>
                      <a:pPr marL="36000" marR="0" lvl="0" indent="0" algn="l" defTabSz="5127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2" charset="0"/>
                        </a:rPr>
                        <a:t>Innovation in SMEs</a:t>
                      </a:r>
                    </a:p>
                    <a:p>
                      <a:pPr marL="36000" marR="0" lvl="0" indent="0" algn="l" defTabSz="5127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Verdana" pitchFamily="32" charset="0"/>
                        </a:rPr>
                        <a:t>Fostering all forms of innovation in all types of SMEs</a:t>
                      </a:r>
                    </a:p>
                  </a:txBody>
                  <a:tcPr marL="100019" marR="100019" marT="51952" marB="51952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27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2" charset="0"/>
                        </a:rPr>
                        <a:t>616 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2" charset="0"/>
                        </a:rPr>
                        <a:t>+ complemented by expected 20% of budget of societal challenges + LEITs and </a:t>
                      </a:r>
                    </a:p>
                    <a:p>
                      <a:pPr marL="0" marR="0" lvl="0" indent="0" algn="ctr" defTabSz="512763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2" charset="0"/>
                        </a:rPr>
                        <a:t>'Access to risk finance' </a:t>
                      </a:r>
                      <a:r>
                        <a:rPr kumimoji="0" lang="en-GB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Verdana" pitchFamily="32" charset="0"/>
                        </a:rPr>
                        <a:t>with strong SME focus </a:t>
                      </a: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Verdana" pitchFamily="32" charset="0"/>
                      </a:endParaRPr>
                    </a:p>
                  </a:txBody>
                  <a:tcPr marL="100019" marR="100019" marT="51952" marB="51952" horzOverflow="overflow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04388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Titre 1"/>
          <p:cNvSpPr txBox="1">
            <a:spLocks/>
          </p:cNvSpPr>
          <p:nvPr/>
        </p:nvSpPr>
        <p:spPr>
          <a:xfrm>
            <a:off x="457200" y="256317"/>
            <a:ext cx="8229600" cy="868363"/>
          </a:xfrm>
          <a:prstGeom prst="rect">
            <a:avLst/>
          </a:prstGeom>
        </p:spPr>
        <p:txBody>
          <a:bodyPr lIns="80147" tIns="40074" rIns="80147" bIns="40074"/>
          <a:lstStyle>
            <a:lvl1pPr algn="l" defTabSz="449437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300" b="1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l" defTabSz="449437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600" b="1">
                <a:solidFill>
                  <a:srgbClr val="005FA9"/>
                </a:solidFill>
                <a:latin typeface="Arial" charset="0"/>
              </a:defRPr>
            </a:lvl2pPr>
            <a:lvl3pPr algn="l" defTabSz="449437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600" b="1">
                <a:solidFill>
                  <a:srgbClr val="005FA9"/>
                </a:solidFill>
                <a:latin typeface="Arial" charset="0"/>
              </a:defRPr>
            </a:lvl3pPr>
            <a:lvl4pPr algn="l" defTabSz="449437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600" b="1">
                <a:solidFill>
                  <a:srgbClr val="005FA9"/>
                </a:solidFill>
                <a:latin typeface="Arial" charset="0"/>
              </a:defRPr>
            </a:lvl4pPr>
            <a:lvl5pPr algn="l" defTabSz="449437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600" b="1">
                <a:solidFill>
                  <a:srgbClr val="005FA9"/>
                </a:solidFill>
                <a:latin typeface="Arial" charset="0"/>
              </a:defRPr>
            </a:lvl5pPr>
            <a:lvl6pPr marL="2457290" indent="-228197" algn="l" defTabSz="449437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600" b="1">
                <a:solidFill>
                  <a:srgbClr val="005FA9"/>
                </a:solidFill>
                <a:latin typeface="Arial" charset="0"/>
              </a:defRPr>
            </a:lvl6pPr>
            <a:lvl7pPr marL="2858025" indent="-228197" algn="l" defTabSz="449437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600" b="1">
                <a:solidFill>
                  <a:srgbClr val="005FA9"/>
                </a:solidFill>
                <a:latin typeface="Arial" charset="0"/>
              </a:defRPr>
            </a:lvl7pPr>
            <a:lvl8pPr marL="3258761" indent="-228197" algn="l" defTabSz="449437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600" b="1">
                <a:solidFill>
                  <a:srgbClr val="005FA9"/>
                </a:solidFill>
                <a:latin typeface="Arial" charset="0"/>
              </a:defRPr>
            </a:lvl8pPr>
            <a:lvl9pPr marL="3659497" indent="-228197" algn="l" defTabSz="449437" rtl="0" eaLnBrk="1" fontAlgn="base" hangingPunct="1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3600" b="1">
                <a:solidFill>
                  <a:srgbClr val="005FA9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GB" kern="0" dirty="0"/>
              <a:t>Proposed </a:t>
            </a:r>
            <a:r>
              <a:rPr lang="en-GB" kern="0" dirty="0" smtClean="0"/>
              <a:t>funding </a:t>
            </a:r>
            <a:r>
              <a:rPr lang="en-GB" b="0" kern="0" dirty="0" smtClean="0"/>
              <a:t>(</a:t>
            </a:r>
            <a:r>
              <a:rPr lang="en-GB" b="0" kern="0" dirty="0"/>
              <a:t>€ million</a:t>
            </a:r>
            <a:r>
              <a:rPr lang="en-GB" b="0" kern="0" dirty="0" smtClean="0"/>
              <a:t>, </a:t>
            </a:r>
            <a:r>
              <a:rPr lang="en-GB" b="0" kern="0" dirty="0"/>
              <a:t>2014-2020</a:t>
            </a:r>
            <a:r>
              <a:rPr lang="en-GB" b="0" kern="0" dirty="0" smtClean="0"/>
              <a:t>)</a:t>
            </a:r>
            <a:endParaRPr lang="en-GB" b="0" kern="0" dirty="0"/>
          </a:p>
        </p:txBody>
      </p:sp>
    </p:spTree>
    <p:extLst>
      <p:ext uri="{BB962C8B-B14F-4D97-AF65-F5344CB8AC3E}">
        <p14:creationId xmlns:p14="http://schemas.microsoft.com/office/powerpoint/2010/main" val="464283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lt-LT" smtClean="0"/>
              <a:t>SC4 - Smart, green and integrated transport</a:t>
            </a:r>
            <a:endParaRPr lang="en-US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>
          <a:xfrm>
            <a:off x="466725" y="1052513"/>
            <a:ext cx="8426450" cy="489743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</a:pPr>
            <a:r>
              <a:rPr lang="en-US" b="1" smtClean="0">
                <a:solidFill>
                  <a:srgbClr val="005293"/>
                </a:solidFill>
              </a:rPr>
              <a:t>Road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mtClean="0"/>
              <a:t>Cooperative Intelligent Transport Systems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mtClean="0"/>
              <a:t>Connecting people, vehicles, infrastructures and businesses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mtClean="0"/>
              <a:t>Safe and connected automation in road transport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b="1" smtClean="0">
                <a:solidFill>
                  <a:srgbClr val="005293"/>
                </a:solidFill>
              </a:rPr>
              <a:t>Green vehicles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mtClean="0"/>
              <a:t>Electric vehicles' enhanced performance and integration into the transport system and the electricity grid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en-US" b="1" smtClean="0">
                <a:solidFill>
                  <a:srgbClr val="005293"/>
                </a:solidFill>
              </a:rPr>
              <a:t>Smart cities and communities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en-US" smtClean="0"/>
              <a:t>Integration of energy, transport and ICT through lighthouse projects (large scale demonstration)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EF13766-9B65-4CFD-866B-837B73DCAF7F}" type="slidenum">
              <a:rPr lang="en-GB" altLang="en-US"/>
              <a:pPr/>
              <a:t>30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01933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713788" cy="73183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altLang="lt-LT" dirty="0" smtClean="0"/>
              <a:t>SC5 - Climate action, environment, resource efficiency and raw materials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268413"/>
            <a:ext cx="7991475" cy="446563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US" sz="3200" b="1" dirty="0" smtClean="0">
                <a:solidFill>
                  <a:srgbClr val="005293"/>
                </a:solidFill>
              </a:rPr>
              <a:t>Waste management</a:t>
            </a:r>
          </a:p>
          <a:p>
            <a:pPr algn="just">
              <a:buFont typeface="Courier New" panose="02070309020205020404" pitchFamily="49" charset="0"/>
              <a:buChar char="o"/>
              <a:defRPr/>
            </a:pPr>
            <a:r>
              <a:rPr lang="en-US" sz="3200" dirty="0" smtClean="0"/>
              <a:t>ICT solutions for waste traceability, waste material flow management</a:t>
            </a:r>
          </a:p>
          <a:p>
            <a:pPr algn="just">
              <a:buFont typeface="Wingdings" panose="05000000000000000000" pitchFamily="2" charset="2"/>
              <a:buChar char="q"/>
              <a:defRPr/>
            </a:pPr>
            <a:r>
              <a:rPr lang="en-US" sz="3200" b="1" dirty="0">
                <a:solidFill>
                  <a:srgbClr val="005293"/>
                </a:solidFill>
              </a:rPr>
              <a:t>Water management</a:t>
            </a:r>
          </a:p>
          <a:p>
            <a:pPr algn="just">
              <a:buFont typeface="Courier New" panose="02070309020205020404" pitchFamily="49" charset="0"/>
              <a:buChar char="o"/>
              <a:defRPr/>
            </a:pPr>
            <a:r>
              <a:rPr lang="en-US" sz="3200" dirty="0" smtClean="0"/>
              <a:t>Development and deployment of advanced ICT solutions for water resources management in agriculture and urban areas</a:t>
            </a: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9FDE2AD-BFD9-4A55-9F7F-3EA3A7DEBA43}" type="slidenum">
              <a:rPr lang="en-GB" altLang="en-US"/>
              <a:pPr/>
              <a:t>31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960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altLang="lt-LT" dirty="0" smtClean="0"/>
              <a:t>SC6 - Europe in a changing world – inclusive, innovative and reflective societies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650" y="1052513"/>
            <a:ext cx="7991475" cy="5113337"/>
          </a:xfrm>
        </p:spPr>
        <p:txBody>
          <a:bodyPr/>
          <a:lstStyle/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000" b="1" dirty="0">
                <a:solidFill>
                  <a:srgbClr val="005293"/>
                </a:solidFill>
              </a:rPr>
              <a:t>Reflective societies – Cultural </a:t>
            </a:r>
            <a:r>
              <a:rPr lang="en-GB" sz="2000" b="1" dirty="0" smtClean="0">
                <a:solidFill>
                  <a:srgbClr val="005293"/>
                </a:solidFill>
              </a:rPr>
              <a:t>Heritage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2000" dirty="0" smtClean="0"/>
              <a:t>Innovative </a:t>
            </a:r>
            <a:r>
              <a:rPr lang="en-GB" sz="2000" dirty="0"/>
              <a:t>ecosystems of digital cultural </a:t>
            </a:r>
            <a:r>
              <a:rPr lang="en-GB" sz="2000" dirty="0" smtClean="0"/>
              <a:t>assets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2000" dirty="0" smtClean="0"/>
              <a:t>Advanced </a:t>
            </a:r>
            <a:r>
              <a:rPr lang="en-GB" sz="2000" dirty="0"/>
              <a:t>3D modelling for accessing and understanding European cultural </a:t>
            </a:r>
            <a:r>
              <a:rPr lang="en-GB" sz="2000" dirty="0" smtClean="0"/>
              <a:t>assets</a:t>
            </a:r>
            <a:endParaRPr lang="en-GB" sz="2000" dirty="0"/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Wingdings" panose="05000000000000000000" pitchFamily="2" charset="2"/>
              <a:buChar char="q"/>
              <a:defRPr/>
            </a:pPr>
            <a:r>
              <a:rPr lang="en-GB" sz="2000" b="1" dirty="0">
                <a:solidFill>
                  <a:srgbClr val="005293"/>
                </a:solidFill>
              </a:rPr>
              <a:t>New forms of innovation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2000" b="1" dirty="0" smtClean="0">
                <a:solidFill>
                  <a:srgbClr val="005293"/>
                </a:solidFill>
              </a:rPr>
              <a:t>Innovation </a:t>
            </a:r>
            <a:r>
              <a:rPr lang="en-GB" sz="2000" b="1" dirty="0">
                <a:solidFill>
                  <a:srgbClr val="005293"/>
                </a:solidFill>
              </a:rPr>
              <a:t>in the public sector </a:t>
            </a:r>
            <a:r>
              <a:rPr lang="en-GB" sz="1800" dirty="0"/>
              <a:t>by using emerging ICT technologies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GB" sz="1800" dirty="0"/>
              <a:t>CT-enabled</a:t>
            </a:r>
            <a:r>
              <a:rPr lang="en-GB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GB" sz="2000" b="1" dirty="0">
                <a:solidFill>
                  <a:srgbClr val="005293"/>
                </a:solidFill>
              </a:rPr>
              <a:t>open </a:t>
            </a:r>
            <a:r>
              <a:rPr lang="en-GB" sz="2000" b="1" dirty="0" smtClean="0">
                <a:solidFill>
                  <a:srgbClr val="005293"/>
                </a:solidFill>
              </a:rPr>
              <a:t>government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sz="1800" dirty="0" smtClean="0"/>
              <a:t>Personalised </a:t>
            </a:r>
            <a:r>
              <a:rPr lang="en-GB" sz="1800" dirty="0"/>
              <a:t>public </a:t>
            </a:r>
            <a:r>
              <a:rPr lang="en-GB" sz="1800" dirty="0" smtClean="0"/>
              <a:t>services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sz="1800" dirty="0" smtClean="0"/>
              <a:t>M-government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sz="1800" dirty="0" smtClean="0"/>
              <a:t>Open participation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Arial" panose="020B0604020202020204" pitchFamily="34" charset="0"/>
              <a:buChar char="•"/>
              <a:defRPr/>
            </a:pPr>
            <a:r>
              <a:rPr lang="en-GB" sz="1800" dirty="0" smtClean="0"/>
              <a:t>Transparency</a:t>
            </a:r>
          </a:p>
          <a:p>
            <a:pPr marL="295275" indent="-285750" algn="just" defTabSz="449437" eaLnBrk="1" hangingPunct="1">
              <a:spcBef>
                <a:spcPts val="600"/>
              </a:spcBef>
              <a:spcAft>
                <a:spcPts val="600"/>
              </a:spcAft>
              <a:buClr>
                <a:srgbClr val="0070C0"/>
              </a:buClr>
              <a:buFont typeface="Courier New" panose="02070309020205020404" pitchFamily="49" charset="0"/>
              <a:buChar char="o"/>
              <a:defRPr/>
            </a:pPr>
            <a:r>
              <a:rPr lang="en-GB" sz="2000" dirty="0" smtClean="0">
                <a:solidFill>
                  <a:srgbClr val="005293"/>
                </a:solidFill>
              </a:rPr>
              <a:t>ICT </a:t>
            </a:r>
            <a:r>
              <a:rPr lang="en-GB" sz="2000" dirty="0">
                <a:solidFill>
                  <a:srgbClr val="005293"/>
                </a:solidFill>
              </a:rPr>
              <a:t>for </a:t>
            </a:r>
            <a:r>
              <a:rPr lang="en-GB" sz="2000" b="1" dirty="0">
                <a:solidFill>
                  <a:srgbClr val="005293"/>
                </a:solidFill>
              </a:rPr>
              <a:t>learning and inclusion</a:t>
            </a:r>
          </a:p>
          <a:p>
            <a:pPr>
              <a:defRPr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F6F65E3C-E31A-45E2-AC90-D2DBE2E261BC}" type="slidenum">
              <a:rPr lang="en-GB" altLang="en-US"/>
              <a:pPr/>
              <a:t>32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8786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GB" altLang="lt-LT" dirty="0" smtClean="0"/>
              <a:t>SC7 - Secure societies – protecting freedom and security of Europe and its citizens</a:t>
            </a:r>
            <a:endParaRPr lang="en-US" dirty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460375" y="1268413"/>
            <a:ext cx="8432800" cy="4826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b="1" smtClean="0">
                <a:solidFill>
                  <a:srgbClr val="005293"/>
                </a:solidFill>
              </a:rPr>
              <a:t>Digital security: cybersecurity, privacy and trust</a:t>
            </a:r>
          </a:p>
          <a:p>
            <a:r>
              <a:rPr lang="en-US" sz="2200" smtClean="0"/>
              <a:t>Protecting our society by providing sustained trust in the usage of ICT and in securing the ICT underlying our digital society</a:t>
            </a:r>
          </a:p>
          <a:p>
            <a:r>
              <a:rPr lang="en-US" sz="2200" smtClean="0"/>
              <a:t>Preventing cyber-attacks on any component of the digital society</a:t>
            </a:r>
          </a:p>
          <a:p>
            <a:r>
              <a:rPr lang="en-US" sz="2200" smtClean="0"/>
              <a:t>Ensuring freedom and privacy in the digital society, protecting the fundamental values of our society and democratic rights of our citizens in cyberspace</a:t>
            </a:r>
          </a:p>
          <a:p>
            <a:r>
              <a:rPr lang="en-US" sz="2200" smtClean="0"/>
              <a:t>Protect the weak in our society from abuses over the internet and giving the user control over his private data</a:t>
            </a:r>
          </a:p>
          <a:p>
            <a:r>
              <a:rPr lang="en-US" sz="2200" smtClean="0"/>
              <a:t>Demonstrating the viability and maturity of state-of-the-art security solutions in large scale demonstrators, involving end users</a:t>
            </a:r>
          </a:p>
          <a:p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536A1E6-22F2-48C8-B373-41272BE6253E}" type="slidenum">
              <a:rPr lang="en-GB" altLang="en-US"/>
              <a:pPr/>
              <a:t>33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2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A25D34C-7070-47BA-AED4-2FA072D5743A}" type="slidenum">
              <a:rPr lang="en-GB" altLang="en-US"/>
              <a:pPr/>
              <a:t>34</a:t>
            </a:fld>
            <a:endParaRPr lang="en-GB" altLang="en-US"/>
          </a:p>
        </p:txBody>
      </p:sp>
      <p:sp>
        <p:nvSpPr>
          <p:cNvPr id="8" name="Rectangle 7"/>
          <p:cNvSpPr/>
          <p:nvPr/>
        </p:nvSpPr>
        <p:spPr>
          <a:xfrm>
            <a:off x="2286000" y="2468563"/>
            <a:ext cx="4572000" cy="23272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0" hangingPunct="0">
              <a:spcBef>
                <a:spcPct val="30000"/>
              </a:spcBef>
              <a:buClr>
                <a:srgbClr val="005293"/>
              </a:buClr>
              <a:defRPr/>
            </a:pPr>
            <a:r>
              <a:rPr lang="en-GB" sz="4400" b="1" kern="0" dirty="0">
                <a:solidFill>
                  <a:srgbClr val="005293"/>
                </a:solidFill>
                <a:latin typeface="Arial"/>
                <a:ea typeface="Calibri"/>
                <a:cs typeface="Times New Roman"/>
              </a:rPr>
              <a:t>Thank you for your attention!</a:t>
            </a:r>
          </a:p>
          <a:p>
            <a:pPr algn="ctr" eaLnBrk="0" hangingPunct="0">
              <a:spcBef>
                <a:spcPct val="30000"/>
              </a:spcBef>
              <a:buClr>
                <a:srgbClr val="005293"/>
              </a:buClr>
              <a:defRPr/>
            </a:pPr>
            <a:r>
              <a:rPr lang="en-GB" sz="4400" b="1" kern="0" dirty="0">
                <a:solidFill>
                  <a:srgbClr val="005293"/>
                </a:solidFill>
                <a:latin typeface="Arial"/>
                <a:ea typeface="Calibri"/>
                <a:cs typeface="Times New Roman"/>
              </a:rPr>
              <a:t>Q&amp;A</a:t>
            </a:r>
            <a:endParaRPr lang="en-US" sz="4400" b="1" kern="0" dirty="0">
              <a:solidFill>
                <a:srgbClr val="005293"/>
              </a:solidFill>
              <a:latin typeface="Arial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6177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pPr marL="0" indent="0" algn="ctr">
              <a:buNone/>
            </a:pPr>
            <a:r>
              <a:rPr lang="en-GB" sz="3600" b="1" dirty="0">
                <a:solidFill>
                  <a:srgbClr val="005293"/>
                </a:solidFill>
                <a:latin typeface="+mj-lt"/>
                <a:ea typeface="Calibri"/>
                <a:cs typeface="Times New Roman"/>
              </a:rPr>
              <a:t>Thank </a:t>
            </a:r>
            <a:r>
              <a:rPr lang="en-GB" sz="3600" b="1" dirty="0" smtClean="0">
                <a:solidFill>
                  <a:srgbClr val="005293"/>
                </a:solidFill>
                <a:latin typeface="+mj-lt"/>
                <a:ea typeface="Calibri"/>
                <a:cs typeface="Times New Roman"/>
              </a:rPr>
              <a:t>you for your attention!</a:t>
            </a:r>
            <a:endParaRPr lang="en-GB" sz="3600" b="1" dirty="0">
              <a:solidFill>
                <a:srgbClr val="005293"/>
              </a:solidFill>
              <a:latin typeface="+mj-lt"/>
              <a:ea typeface="Calibri"/>
              <a:cs typeface="Times New Roman"/>
            </a:endParaRPr>
          </a:p>
          <a:p>
            <a:pPr marL="0" indent="0" algn="ctr">
              <a:buNone/>
            </a:pPr>
            <a:r>
              <a:rPr lang="en-GB" sz="3600" b="1" dirty="0" smtClean="0">
                <a:solidFill>
                  <a:srgbClr val="005293"/>
                </a:solidFill>
                <a:latin typeface="+mj-lt"/>
                <a:ea typeface="Calibri"/>
                <a:cs typeface="Times New Roman"/>
              </a:rPr>
              <a:t>Q&amp;A</a:t>
            </a:r>
            <a:endParaRPr lang="en-US" sz="3600" b="1" dirty="0">
              <a:solidFill>
                <a:srgbClr val="005293"/>
              </a:solidFill>
              <a:latin typeface="+mj-lt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FAF367-0D86-445C-9145-EC516AD83FC1}" type="slidenum">
              <a:rPr lang="en-GB" altLang="en-US" smtClean="0"/>
              <a:pPr/>
              <a:t>35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24780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7" y="0"/>
            <a:ext cx="8964613" cy="847725"/>
          </a:xfrm>
        </p:spPr>
        <p:txBody>
          <a:bodyPr>
            <a:noAutofit/>
          </a:bodyPr>
          <a:lstStyle/>
          <a:p>
            <a:r>
              <a:rPr lang="en-GB" sz="2400" dirty="0" smtClean="0">
                <a:latin typeface="Tahoma" pitchFamily="34" charset="0"/>
                <a:cs typeface="Tahoma" pitchFamily="34" charset="0"/>
              </a:rPr>
              <a:t>Leadership in enabling and industrial technologies (LEIT)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268413"/>
            <a:ext cx="7991475" cy="4824412"/>
          </a:xfrm>
        </p:spPr>
        <p:txBody>
          <a:bodyPr/>
          <a:lstStyle/>
          <a:p>
            <a:pPr algn="just"/>
            <a:r>
              <a:rPr lang="en-US" dirty="0" smtClean="0">
                <a:latin typeface="Tahoma" pitchFamily="34" charset="0"/>
                <a:cs typeface="Tahoma" pitchFamily="34" charset="0"/>
              </a:rPr>
              <a:t>Focusing on new opportunities for industrial leadership in 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Key Enabling Technologies 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(KETs), 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ICT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and 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Space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 algn="just"/>
            <a:r>
              <a:rPr lang="en-US" dirty="0" smtClean="0">
                <a:latin typeface="Tahoma" pitchFamily="34" charset="0"/>
                <a:cs typeface="Tahoma" pitchFamily="34" charset="0"/>
              </a:rPr>
              <a:t>Specifically on:</a:t>
            </a:r>
          </a:p>
          <a:p>
            <a:pPr marL="400050" lvl="1" indent="0" algn="just">
              <a:buFont typeface="Wingdings" pitchFamily="2" charset="2"/>
              <a:buChar char="Ø"/>
            </a:pPr>
            <a:r>
              <a:rPr lang="en-US" sz="2000" dirty="0" smtClean="0">
                <a:latin typeface="Tahoma" pitchFamily="34" charset="0"/>
                <a:cs typeface="Tahoma" pitchFamily="34" charset="0"/>
              </a:rPr>
              <a:t>Research and innovation to strengthen Europe's industrial capacities and business perspectives, including SMEs</a:t>
            </a:r>
          </a:p>
          <a:p>
            <a:pPr marL="400050" lvl="1" indent="0" algn="just">
              <a:buFont typeface="Wingdings" pitchFamily="2" charset="2"/>
              <a:buChar char="Ø"/>
            </a:pPr>
            <a:r>
              <a:rPr lang="en-US" sz="2000" dirty="0" smtClean="0">
                <a:latin typeface="Tahoma" pitchFamily="34" charset="0"/>
                <a:cs typeface="Tahoma" pitchFamily="34" charset="0"/>
              </a:rPr>
              <a:t>Public-private partnerships (PPPs)</a:t>
            </a:r>
          </a:p>
          <a:p>
            <a:pPr marL="400050" lvl="1" indent="0" algn="just">
              <a:buFont typeface="Wingdings" pitchFamily="2" charset="2"/>
              <a:buChar char="Ø"/>
            </a:pPr>
            <a:r>
              <a:rPr lang="en-US" sz="2000" dirty="0" smtClean="0">
                <a:latin typeface="Tahoma" pitchFamily="34" charset="0"/>
                <a:cs typeface="Tahoma" pitchFamily="34" charset="0"/>
              </a:rPr>
              <a:t>Cross-cutting KETs</a:t>
            </a:r>
          </a:p>
          <a:p>
            <a:pPr marL="400050" lvl="1" indent="0" algn="just">
              <a:buFont typeface="Wingdings" pitchFamily="2" charset="2"/>
              <a:buChar char="Ø"/>
            </a:pPr>
            <a:r>
              <a:rPr lang="en-US" sz="2000" dirty="0" smtClean="0">
                <a:latin typeface="Tahoma" pitchFamily="34" charset="0"/>
                <a:cs typeface="Tahoma" pitchFamily="34" charset="0"/>
              </a:rPr>
              <a:t>Seizing the ICT opportunities</a:t>
            </a:r>
          </a:p>
          <a:p>
            <a:pPr marL="400050" lvl="1" indent="0" algn="just">
              <a:buFont typeface="Wingdings" pitchFamily="2" charset="2"/>
              <a:buChar char="Ø"/>
            </a:pPr>
            <a:r>
              <a:rPr lang="en-US" sz="2000" dirty="0" smtClean="0">
                <a:latin typeface="Tahoma" pitchFamily="34" charset="0"/>
                <a:cs typeface="Tahoma" pitchFamily="34" charset="0"/>
              </a:rPr>
              <a:t>Contributions to solving Societal Challenges and to Focus Areas</a:t>
            </a:r>
          </a:p>
          <a:p>
            <a:pPr marL="400050" lvl="1" indent="0" algn="just">
              <a:buFont typeface="Wingdings" pitchFamily="2" charset="2"/>
              <a:buChar char="Ø"/>
            </a:pPr>
            <a:r>
              <a:rPr lang="en-US" sz="2000" dirty="0" smtClean="0">
                <a:latin typeface="Tahoma" pitchFamily="34" charset="0"/>
                <a:cs typeface="Tahoma" pitchFamily="34" charset="0"/>
              </a:rPr>
              <a:t>Cross-cutting aspects, like international cooperation and responsible research and innovation</a:t>
            </a:r>
          </a:p>
          <a:p>
            <a:pPr marL="0" indent="0">
              <a:buFont typeface="Arial" charset="0"/>
              <a:buNone/>
            </a:pPr>
            <a:endParaRPr lang="en-US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6460CD9F-E8EB-4FE2-AEBD-AA9B965582AC}" type="slidenum">
              <a:rPr lang="en-GB" altLang="en-US"/>
              <a:pPr/>
              <a:t>4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Public Private Partnerships (PPPs)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268413"/>
            <a:ext cx="7991475" cy="4752975"/>
          </a:xfrm>
        </p:spPr>
        <p:txBody>
          <a:bodyPr/>
          <a:lstStyle/>
          <a:p>
            <a:pPr algn="just"/>
            <a:r>
              <a:rPr lang="en-US" dirty="0" smtClean="0">
                <a:latin typeface="Tahoma" pitchFamily="34" charset="0"/>
                <a:cs typeface="Tahoma" pitchFamily="34" charset="0"/>
              </a:rPr>
              <a:t>PPPs are vehicles to implement 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technological roadmaps 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in particular areas and achieve leverage of private funding</a:t>
            </a:r>
          </a:p>
          <a:p>
            <a:pPr algn="just"/>
            <a:r>
              <a:rPr lang="en-US" dirty="0" smtClean="0">
                <a:latin typeface="Tahoma" pitchFamily="34" charset="0"/>
                <a:cs typeface="Tahoma" pitchFamily="34" charset="0"/>
              </a:rPr>
              <a:t>Implementation either through 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Joint Technology Initiatives (JTIs)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or through </a:t>
            </a:r>
            <a:r>
              <a:rPr lang="en-US" b="1" dirty="0" smtClean="0">
                <a:latin typeface="Tahoma" pitchFamily="34" charset="0"/>
                <a:cs typeface="Tahoma" pitchFamily="34" charset="0"/>
              </a:rPr>
              <a:t>dedicated calls for proposals and topics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(contractual PPPs) </a:t>
            </a:r>
          </a:p>
          <a:p>
            <a:pPr algn="just"/>
            <a:r>
              <a:rPr lang="en-GB" dirty="0" smtClean="0">
                <a:latin typeface="Tahoma" pitchFamily="34" charset="0"/>
                <a:cs typeface="Tahoma" pitchFamily="34" charset="0"/>
              </a:rPr>
              <a:t>Contractual PPPs f</a:t>
            </a:r>
            <a:r>
              <a:rPr lang="en-US" dirty="0" smtClean="0"/>
              <a:t>or implementation and deployment of KETs:</a:t>
            </a:r>
          </a:p>
          <a:p>
            <a:pPr lvl="1" algn="just"/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b="1" i="1" dirty="0" smtClean="0">
                <a:latin typeface="Tahoma" pitchFamily="34" charset="0"/>
                <a:cs typeface="Tahoma" pitchFamily="34" charset="0"/>
              </a:rPr>
              <a:t>Energy-efficient Buildings (</a:t>
            </a:r>
            <a:r>
              <a:rPr lang="en-US" b="1" i="1" dirty="0" err="1" smtClean="0">
                <a:latin typeface="Tahoma" pitchFamily="34" charset="0"/>
                <a:cs typeface="Tahoma" pitchFamily="34" charset="0"/>
              </a:rPr>
              <a:t>EeB</a:t>
            </a:r>
            <a:r>
              <a:rPr lang="en-US" b="1" i="1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pPr lvl="1" algn="just"/>
            <a:r>
              <a:rPr lang="en-US" b="1" i="1" dirty="0" smtClean="0">
                <a:latin typeface="Tahoma" pitchFamily="34" charset="0"/>
                <a:cs typeface="Tahoma" pitchFamily="34" charset="0"/>
              </a:rPr>
              <a:t> Factories of the Future (</a:t>
            </a:r>
            <a:r>
              <a:rPr lang="en-US" b="1" i="1" dirty="0" err="1" smtClean="0">
                <a:latin typeface="Tahoma" pitchFamily="34" charset="0"/>
                <a:cs typeface="Tahoma" pitchFamily="34" charset="0"/>
              </a:rPr>
              <a:t>FoF</a:t>
            </a:r>
            <a:r>
              <a:rPr lang="en-US" b="1" i="1" dirty="0" smtClean="0">
                <a:latin typeface="Tahoma" pitchFamily="34" charset="0"/>
                <a:cs typeface="Tahoma" pitchFamily="34" charset="0"/>
              </a:rPr>
              <a:t>)</a:t>
            </a:r>
          </a:p>
          <a:p>
            <a:pPr lvl="1" algn="just"/>
            <a:r>
              <a:rPr lang="en-US" b="1" i="1" dirty="0" smtClean="0">
                <a:latin typeface="Tahoma" pitchFamily="34" charset="0"/>
                <a:cs typeface="Tahoma" pitchFamily="34" charset="0"/>
              </a:rPr>
              <a:t>Sustainable Process Industries (SPIRE)</a:t>
            </a:r>
          </a:p>
          <a:p>
            <a:endParaRPr lang="en-US" sz="3200" dirty="0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C5C8E5C-E322-4FDF-A1D3-EDC3B513CCF3}" type="slidenum">
              <a:rPr lang="en-GB" altLang="en-US"/>
              <a:pPr/>
              <a:t>5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713788" cy="731837"/>
          </a:xfrm>
        </p:spPr>
        <p:txBody>
          <a:bodyPr/>
          <a:lstStyle/>
          <a:p>
            <a:r>
              <a:rPr lang="en-GB" altLang="en-US" dirty="0" smtClean="0"/>
              <a:t>Key Enabling Technologies (KETs)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268413"/>
            <a:ext cx="7991475" cy="3455987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en-US" sz="2000" dirty="0" smtClean="0">
                <a:latin typeface="Tahoma" pitchFamily="34" charset="0"/>
                <a:cs typeface="Tahoma" pitchFamily="34" charset="0"/>
              </a:rPr>
              <a:t>Strong focus on developing European industrial capabilities in </a:t>
            </a:r>
            <a:r>
              <a:rPr lang="en-US" sz="2000" b="1" i="1" dirty="0" smtClean="0">
                <a:latin typeface="Tahoma" pitchFamily="34" charset="0"/>
                <a:cs typeface="Tahoma" pitchFamily="34" charset="0"/>
              </a:rPr>
              <a:t>Key Enabling Technologies</a:t>
            </a:r>
            <a:r>
              <a:rPr lang="en-US" sz="2000" i="1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en-US" sz="2000" dirty="0" smtClean="0">
                <a:latin typeface="Tahoma" pitchFamily="34" charset="0"/>
                <a:cs typeface="Tahoma" pitchFamily="34" charset="0"/>
              </a:rPr>
              <a:t>(KETs) with a budget of €5.96 billion. </a:t>
            </a:r>
          </a:p>
          <a:p>
            <a:pPr marL="0" indent="0" algn="just"/>
            <a:r>
              <a:rPr lang="en-US" sz="2000" dirty="0" smtClean="0">
                <a:latin typeface="Tahoma" pitchFamily="34" charset="0"/>
                <a:cs typeface="Tahoma" pitchFamily="34" charset="0"/>
              </a:rPr>
              <a:t>Micro- and </a:t>
            </a:r>
            <a:r>
              <a:rPr lang="en-US" sz="2000" dirty="0" err="1" smtClean="0">
                <a:latin typeface="Tahoma" pitchFamily="34" charset="0"/>
                <a:cs typeface="Tahoma" pitchFamily="34" charset="0"/>
              </a:rPr>
              <a:t>nano</a:t>
            </a:r>
            <a:r>
              <a:rPr lang="en-US" sz="2000" dirty="0" smtClean="0">
                <a:latin typeface="Tahoma" pitchFamily="34" charset="0"/>
                <a:cs typeface="Tahoma" pitchFamily="34" charset="0"/>
              </a:rPr>
              <a:t>-electronics; </a:t>
            </a:r>
          </a:p>
          <a:p>
            <a:pPr marL="0" indent="0" algn="just"/>
            <a:r>
              <a:rPr lang="en-US" sz="2000" dirty="0" smtClean="0">
                <a:latin typeface="Tahoma" pitchFamily="34" charset="0"/>
                <a:cs typeface="Tahoma" pitchFamily="34" charset="0"/>
              </a:rPr>
              <a:t>Photonics;</a:t>
            </a:r>
          </a:p>
          <a:p>
            <a:pPr marL="0" indent="0" algn="just"/>
            <a:r>
              <a:rPr lang="en-US" sz="2000" dirty="0" smtClean="0">
                <a:latin typeface="Tahoma" pitchFamily="34" charset="0"/>
                <a:cs typeface="Tahoma" pitchFamily="34" charset="0"/>
              </a:rPr>
              <a:t>Nanotechnologies;</a:t>
            </a:r>
          </a:p>
          <a:p>
            <a:pPr marL="0" indent="0" algn="just"/>
            <a:r>
              <a:rPr lang="en-US" sz="2000" dirty="0" smtClean="0">
                <a:latin typeface="Tahoma" pitchFamily="34" charset="0"/>
                <a:cs typeface="Tahoma" pitchFamily="34" charset="0"/>
              </a:rPr>
              <a:t>Advanced materials;</a:t>
            </a:r>
          </a:p>
          <a:p>
            <a:pPr marL="0" indent="0" algn="just"/>
            <a:r>
              <a:rPr lang="en-US" sz="2000" dirty="0" smtClean="0">
                <a:latin typeface="Tahoma" pitchFamily="34" charset="0"/>
                <a:cs typeface="Tahoma" pitchFamily="34" charset="0"/>
              </a:rPr>
              <a:t>Biotechnology;</a:t>
            </a:r>
          </a:p>
          <a:p>
            <a:pPr marL="0" indent="0" algn="just"/>
            <a:r>
              <a:rPr lang="en-US" sz="2000" dirty="0" smtClean="0">
                <a:latin typeface="Tahoma" pitchFamily="34" charset="0"/>
                <a:cs typeface="Tahoma" pitchFamily="34" charset="0"/>
              </a:rPr>
              <a:t>Advanced manufacturing and processing.</a:t>
            </a:r>
          </a:p>
          <a:p>
            <a:pPr marL="0" indent="0" algn="just">
              <a:buFont typeface="Arial" charset="0"/>
              <a:buNone/>
            </a:pPr>
            <a:r>
              <a:rPr lang="en-US" sz="1800" dirty="0" smtClean="0"/>
              <a:t>                                             </a:t>
            </a:r>
            <a:endParaRPr lang="en-US" sz="1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7352D54-B37D-48C2-962D-D74517C669DB}" type="slidenum">
              <a:rPr lang="en-GB" altLang="en-US"/>
              <a:pPr/>
              <a:t>6</a:t>
            </a:fld>
            <a:endParaRPr lang="en-GB" altLang="en-US"/>
          </a:p>
        </p:txBody>
      </p:sp>
      <p:pic>
        <p:nvPicPr>
          <p:cNvPr id="11269" name="Picture 2" descr="http://images1.wikia.nocookie.net/__cb20120322182753/mariostrategic/it/images/2/2b/Punto_esclamativ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700" y="5146675"/>
            <a:ext cx="2144713" cy="1058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TextBox 1"/>
          <p:cNvSpPr txBox="1">
            <a:spLocks noChangeArrowheads="1"/>
          </p:cNvSpPr>
          <p:nvPr/>
        </p:nvSpPr>
        <p:spPr bwMode="auto">
          <a:xfrm>
            <a:off x="2157413" y="5235575"/>
            <a:ext cx="68199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en-US" sz="18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Development of these technologies requires a multi-disciplinary, knowledge and capital intensive approach</a:t>
            </a:r>
            <a:r>
              <a:rPr lang="en-US" altLang="en-US" dirty="0">
                <a:solidFill>
                  <a:srgbClr val="FF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0741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Cross-cutting KETs</a:t>
            </a:r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3" y="1268413"/>
            <a:ext cx="7991475" cy="4681537"/>
          </a:xfrm>
        </p:spPr>
        <p:txBody>
          <a:bodyPr/>
          <a:lstStyle/>
          <a:p>
            <a:pPr algn="just"/>
            <a:r>
              <a:rPr lang="en-US" sz="2000" dirty="0" smtClean="0">
                <a:latin typeface="Tahoma" pitchFamily="34" charset="0"/>
                <a:cs typeface="Tahoma" pitchFamily="34" charset="0"/>
              </a:rPr>
              <a:t>One third of the KETs budget will go to integrated KETs projects</a:t>
            </a:r>
          </a:p>
          <a:p>
            <a:pPr algn="just"/>
            <a:r>
              <a:rPr lang="en-US" sz="2000" dirty="0" smtClean="0">
                <a:latin typeface="Tahoma" pitchFamily="34" charset="0"/>
                <a:cs typeface="Tahoma" pitchFamily="34" charset="0"/>
              </a:rPr>
              <a:t>Cross-cutting KETs will include activities closer to market and  applications as pilot lines and demonstrator projects at high Technology Readiness Level</a:t>
            </a:r>
          </a:p>
          <a:p>
            <a:pPr algn="just"/>
            <a:r>
              <a:rPr lang="en-US" sz="2000" u="sng" dirty="0" smtClean="0">
                <a:latin typeface="Tahoma" pitchFamily="34" charset="0"/>
                <a:cs typeface="Tahoma" pitchFamily="34" charset="0"/>
              </a:rPr>
              <a:t>Topics calling for pilot production lines can be grouped in four areas of high industrial interest and innovation potential</a:t>
            </a:r>
            <a:r>
              <a:rPr lang="en-US" sz="2000" dirty="0" smtClean="0">
                <a:latin typeface="Tahoma" pitchFamily="34" charset="0"/>
                <a:cs typeface="Tahoma" pitchFamily="34" charset="0"/>
              </a:rPr>
              <a:t>:</a:t>
            </a:r>
          </a:p>
          <a:p>
            <a:pPr marL="400050" lvl="1" indent="0" algn="just"/>
            <a:r>
              <a:rPr lang="en-US" sz="1800" b="1" dirty="0" smtClean="0">
                <a:latin typeface="Tahoma" pitchFamily="34" charset="0"/>
                <a:cs typeface="Tahoma" pitchFamily="34" charset="0"/>
              </a:rPr>
              <a:t>High - performance production</a:t>
            </a:r>
            <a:r>
              <a:rPr lang="en-US" sz="1800" dirty="0" smtClean="0">
                <a:latin typeface="Tahoma" pitchFamily="34" charset="0"/>
                <a:cs typeface="Tahoma" pitchFamily="34" charset="0"/>
              </a:rPr>
              <a:t>;</a:t>
            </a:r>
          </a:p>
          <a:p>
            <a:pPr marL="400050" lvl="1" indent="0" algn="just"/>
            <a:r>
              <a:rPr lang="en-US" sz="1800" b="1" dirty="0" smtClean="0">
                <a:latin typeface="Tahoma" pitchFamily="34" charset="0"/>
                <a:cs typeface="Tahoma" pitchFamily="34" charset="0"/>
              </a:rPr>
              <a:t>Embedded energy</a:t>
            </a:r>
            <a:r>
              <a:rPr lang="en-US" sz="1800" dirty="0" smtClean="0">
                <a:latin typeface="Tahoma" pitchFamily="34" charset="0"/>
                <a:cs typeface="Tahoma" pitchFamily="34" charset="0"/>
              </a:rPr>
              <a:t>;</a:t>
            </a:r>
          </a:p>
          <a:p>
            <a:pPr marL="400050" lvl="1" indent="0" algn="just"/>
            <a:r>
              <a:rPr lang="en-US" sz="1800" b="1" dirty="0" smtClean="0">
                <a:latin typeface="Tahoma" pitchFamily="34" charset="0"/>
                <a:cs typeface="Tahoma" pitchFamily="34" charset="0"/>
              </a:rPr>
              <a:t>Smart structures</a:t>
            </a:r>
            <a:r>
              <a:rPr lang="en-US" sz="1800" dirty="0" smtClean="0">
                <a:latin typeface="Tahoma" pitchFamily="34" charset="0"/>
                <a:cs typeface="Tahoma" pitchFamily="34" charset="0"/>
              </a:rPr>
              <a:t>;</a:t>
            </a:r>
          </a:p>
          <a:p>
            <a:pPr marL="400050" lvl="1" indent="0" algn="just"/>
            <a:r>
              <a:rPr lang="en-US" sz="1800" b="1" dirty="0" smtClean="0">
                <a:latin typeface="Tahoma" pitchFamily="34" charset="0"/>
                <a:cs typeface="Tahoma" pitchFamily="34" charset="0"/>
              </a:rPr>
              <a:t>Industrial processes using renewable resources</a:t>
            </a:r>
            <a:r>
              <a:rPr lang="en-US" sz="1800" i="1" dirty="0" smtClean="0">
                <a:latin typeface="Tahoma" pitchFamily="34" charset="0"/>
                <a:cs typeface="Tahoma" pitchFamily="34" charset="0"/>
              </a:rPr>
              <a:t>.</a:t>
            </a:r>
            <a:r>
              <a:rPr lang="en-US" sz="1800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 algn="just"/>
            <a:r>
              <a:rPr lang="en-US" sz="2000" dirty="0" smtClean="0">
                <a:latin typeface="Tahoma" pitchFamily="34" charset="0"/>
                <a:cs typeface="Tahoma" pitchFamily="34" charset="0"/>
              </a:rPr>
              <a:t>These topics are particularly suitable for a </a:t>
            </a:r>
            <a:r>
              <a:rPr lang="en-US" sz="2000" b="1" dirty="0" smtClean="0">
                <a:latin typeface="Tahoma" pitchFamily="34" charset="0"/>
                <a:cs typeface="Tahoma" pitchFamily="34" charset="0"/>
              </a:rPr>
              <a:t>combination of funding instruments</a:t>
            </a:r>
            <a:r>
              <a:rPr lang="en-US" sz="2000" dirty="0" smtClean="0">
                <a:latin typeface="Tahoma" pitchFamily="34" charset="0"/>
                <a:cs typeface="Tahoma" pitchFamily="34" charset="0"/>
              </a:rPr>
              <a:t> (e.g., national or regional research and innovation </a:t>
            </a:r>
            <a:r>
              <a:rPr lang="en-US" sz="2000" dirty="0" err="1" smtClean="0">
                <a:latin typeface="Tahoma" pitchFamily="34" charset="0"/>
                <a:cs typeface="Tahoma" pitchFamily="34" charset="0"/>
              </a:rPr>
              <a:t>programmes</a:t>
            </a:r>
            <a:r>
              <a:rPr lang="en-US" sz="2000" dirty="0" smtClean="0">
                <a:latin typeface="Tahoma" pitchFamily="34" charset="0"/>
                <a:cs typeface="Tahoma" pitchFamily="34" charset="0"/>
              </a:rPr>
              <a:t>, such as ESIF under Smart </a:t>
            </a:r>
            <a:r>
              <a:rPr lang="en-US" sz="2000" dirty="0" err="1" smtClean="0">
                <a:latin typeface="Tahoma" pitchFamily="34" charset="0"/>
                <a:cs typeface="Tahoma" pitchFamily="34" charset="0"/>
              </a:rPr>
              <a:t>Specialisation</a:t>
            </a:r>
            <a:r>
              <a:rPr lang="en-US" sz="2000" dirty="0" smtClean="0">
                <a:latin typeface="Tahoma" pitchFamily="34" charset="0"/>
                <a:cs typeface="Tahoma" pitchFamily="34" charset="0"/>
              </a:rPr>
              <a:t> strategies).</a:t>
            </a:r>
          </a:p>
          <a:p>
            <a:pPr marL="0" indent="0">
              <a:buFont typeface="Arial" charset="0"/>
              <a:buNone/>
            </a:pPr>
            <a:endParaRPr lang="en-US" sz="1800" dirty="0" smtClean="0"/>
          </a:p>
          <a:p>
            <a:pPr marL="0" indent="0" algn="just">
              <a:buFont typeface="Arial" charset="0"/>
              <a:buNone/>
            </a:pPr>
            <a:endParaRPr lang="en-US" sz="1800" dirty="0" smtClean="0">
              <a:latin typeface="Tahoma" pitchFamily="34" charset="0"/>
              <a:cs typeface="Tahoma" pitchFamily="34" charset="0"/>
            </a:endParaRPr>
          </a:p>
          <a:p>
            <a:pPr marL="0" indent="0"/>
            <a:endParaRPr lang="en-US" dirty="0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E7AAECA-FC10-444D-BDA6-345A1058BF05}" type="slidenum">
              <a:rPr lang="en-GB" altLang="en-US"/>
              <a:pPr/>
              <a:t>7</a:t>
            </a:fld>
            <a:endParaRPr lang="en-GB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713788" cy="731837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Tahoma" pitchFamily="34" charset="0"/>
                <a:cs typeface="Tahoma" pitchFamily="34" charset="0"/>
              </a:rPr>
              <a:t>Contributions to solving Societal Challenges</a:t>
            </a:r>
            <a:endParaRPr lang="en-US" altLang="en-US" sz="25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23850" y="981075"/>
            <a:ext cx="8820150" cy="4968275"/>
          </a:xfrm>
        </p:spPr>
        <p:txBody>
          <a:bodyPr/>
          <a:lstStyle/>
          <a:p>
            <a:pPr marL="0" indent="0" algn="just">
              <a:buFont typeface="Arial" charset="0"/>
              <a:buNone/>
            </a:pPr>
            <a:r>
              <a:rPr lang="en-US" altLang="en-US" sz="2000" dirty="0" smtClean="0">
                <a:latin typeface="Tahoma" pitchFamily="34" charset="0"/>
                <a:cs typeface="Tahoma" pitchFamily="34" charset="0"/>
              </a:rPr>
              <a:t>LEIT:            strong link between future solutions to the major Societal Challenges!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GB" altLang="en-US" sz="2000" b="1" dirty="0" smtClean="0">
                <a:latin typeface="Tahoma" pitchFamily="34" charset="0"/>
                <a:cs typeface="Tahoma" pitchFamily="34" charset="0"/>
              </a:rPr>
              <a:t>ICT Calls</a:t>
            </a:r>
            <a:r>
              <a:rPr lang="en-GB" altLang="en-US" sz="2000" b="1" dirty="0">
                <a:latin typeface="Tahoma" pitchFamily="34" charset="0"/>
                <a:cs typeface="Tahoma" pitchFamily="34" charset="0"/>
              </a:rPr>
              <a:t>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000" b="1" dirty="0" smtClean="0">
                <a:latin typeface="Tahoma" pitchFamily="34" charset="0"/>
                <a:cs typeface="Tahoma" pitchFamily="34" charset="0"/>
              </a:rPr>
              <a:t>Calls in the areas of nanotechnology, advanced materials and advanced manufacturing and processing </a:t>
            </a:r>
          </a:p>
          <a:p>
            <a:pPr marL="857250" lvl="1" indent="-457200" algn="just"/>
            <a:r>
              <a:rPr lang="en-US" altLang="en-US" sz="1600" i="1" dirty="0" smtClean="0">
                <a:latin typeface="Tahoma" pitchFamily="34" charset="0"/>
                <a:cs typeface="Tahoma" pitchFamily="34" charset="0"/>
              </a:rPr>
              <a:t>new medical therapies contributing to </a:t>
            </a:r>
            <a:r>
              <a:rPr lang="en-US" altLang="en-US" sz="1600" i="1" dirty="0" err="1" smtClean="0">
                <a:latin typeface="Tahoma" pitchFamily="34" charset="0"/>
                <a:cs typeface="Tahoma" pitchFamily="34" charset="0"/>
              </a:rPr>
              <a:t>personalised</a:t>
            </a:r>
            <a:r>
              <a:rPr lang="en-US" altLang="en-US" sz="1600" i="1" dirty="0" smtClean="0">
                <a:latin typeface="Tahoma" pitchFamily="34" charset="0"/>
                <a:cs typeface="Tahoma" pitchFamily="34" charset="0"/>
              </a:rPr>
              <a:t> health care (</a:t>
            </a:r>
            <a:r>
              <a:rPr lang="en-US" altLang="en-US" sz="1600" i="1" dirty="0" err="1" smtClean="0">
                <a:latin typeface="Tahoma" pitchFamily="34" charset="0"/>
                <a:cs typeface="Tahoma" pitchFamily="34" charset="0"/>
              </a:rPr>
              <a:t>nano</a:t>
            </a:r>
            <a:r>
              <a:rPr lang="en-US" altLang="en-US" sz="1600" i="1" dirty="0" smtClean="0">
                <a:latin typeface="Tahoma" pitchFamily="34" charset="0"/>
                <a:cs typeface="Tahoma" pitchFamily="34" charset="0"/>
              </a:rPr>
              <a:t>-medicine), renewable energy sources, energy storage, energy efficiency buildings, clean water, resource efficiency, reducing waste for industrial and manufacturing processes, eco design of products, eco innovation, and product life cycle management</a:t>
            </a:r>
            <a:endParaRPr lang="en-US" altLang="en-US" sz="1800" dirty="0" smtClean="0">
              <a:latin typeface="Tahoma" pitchFamily="34" charset="0"/>
              <a:cs typeface="Tahoma" pitchFamily="34" charset="0"/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-US" altLang="en-US" sz="2000" b="1" dirty="0" smtClean="0">
                <a:latin typeface="Tahoma" pitchFamily="34" charset="0"/>
                <a:cs typeface="Tahoma" pitchFamily="34" charset="0"/>
              </a:rPr>
              <a:t>Biotechnology calls </a:t>
            </a:r>
            <a:r>
              <a:rPr lang="en-US" altLang="en-US" sz="2000" dirty="0" smtClean="0">
                <a:latin typeface="Tahoma" pitchFamily="34" charset="0"/>
                <a:cs typeface="Tahoma" pitchFamily="34" charset="0"/>
              </a:rPr>
              <a:t> </a:t>
            </a:r>
          </a:p>
          <a:p>
            <a:pPr marL="857250" lvl="1" indent="-457200" algn="just"/>
            <a:r>
              <a:rPr lang="en-US" sz="1600" i="1" dirty="0" smtClean="0">
                <a:latin typeface="Tahoma" pitchFamily="34" charset="0"/>
                <a:cs typeface="Tahoma" pitchFamily="34" charset="0"/>
              </a:rPr>
              <a:t>generic technology building blocks for better health, low - carbon energy generation, resource - and energy efficiency and industrial pollution reduction, biotechnology -based solutions for cost-competitive and sustainable conversion of biomass into industrial products</a:t>
            </a:r>
            <a:endParaRPr lang="en-US" sz="1800" i="1" dirty="0" smtClean="0">
              <a:latin typeface="Tahoma" pitchFamily="34" charset="0"/>
              <a:cs typeface="Tahoma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b="1" dirty="0" smtClean="0">
                <a:latin typeface="Tahoma" pitchFamily="34" charset="0"/>
                <a:cs typeface="Tahoma" pitchFamily="34" charset="0"/>
              </a:rPr>
              <a:t>Space calls</a:t>
            </a:r>
            <a:endParaRPr lang="en-US" sz="2000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None/>
            </a:pPr>
            <a:endParaRPr lang="en-US" altLang="en-US" sz="1600" dirty="0" smtClean="0">
              <a:latin typeface="Tahoma" pitchFamily="34" charset="0"/>
              <a:cs typeface="Tahoma" pitchFamily="34" charset="0"/>
            </a:endParaRPr>
          </a:p>
          <a:p>
            <a:pPr marL="0" indent="0" algn="just">
              <a:buFont typeface="Arial" charset="0"/>
              <a:buNone/>
            </a:pPr>
            <a:endParaRPr lang="en-US" altLang="en-US" sz="16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7538215-D035-4962-A3D9-33DD02973C61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2293" name="Right Arrow 1"/>
          <p:cNvSpPr>
            <a:spLocks noChangeArrowheads="1"/>
          </p:cNvSpPr>
          <p:nvPr/>
        </p:nvSpPr>
        <p:spPr bwMode="auto">
          <a:xfrm>
            <a:off x="1116013" y="1011238"/>
            <a:ext cx="1007647" cy="257462"/>
          </a:xfrm>
          <a:prstGeom prst="rightArrow">
            <a:avLst>
              <a:gd name="adj1" fmla="val 50000"/>
              <a:gd name="adj2" fmla="val 49943"/>
            </a:avLst>
          </a:prstGeom>
          <a:solidFill>
            <a:schemeClr val="accent2"/>
          </a:solidFill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lIns="18000" tIns="0" rIns="18000" bIns="0" anchor="ctr"/>
          <a:lstStyle/>
          <a:p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000" dirty="0" smtClean="0"/>
              <a:t>Calls for Nanotechnologies – Budget for 2014</a:t>
            </a:r>
            <a:endParaRPr lang="en-US" sz="3000" dirty="0" smtClean="0"/>
          </a:p>
        </p:txBody>
      </p:sp>
      <p:sp>
        <p:nvSpPr>
          <p:cNvPr id="1950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A23EA2-7AD9-4605-BF2D-0375D083B3B5}" type="slidenum">
              <a:rPr lang="en-GB" altLang="en-US" smtClean="0"/>
              <a:pPr/>
              <a:t>9</a:t>
            </a:fld>
            <a:endParaRPr lang="en-GB" altLang="en-US"/>
          </a:p>
        </p:txBody>
      </p:sp>
      <p:sp>
        <p:nvSpPr>
          <p:cNvPr id="7" name="Freccia a destra 6"/>
          <p:cNvSpPr/>
          <p:nvPr/>
        </p:nvSpPr>
        <p:spPr bwMode="auto">
          <a:xfrm>
            <a:off x="2555720" y="1412720"/>
            <a:ext cx="3096430" cy="864120"/>
          </a:xfrm>
          <a:prstGeom prst="rightArrow">
            <a:avLst/>
          </a:prstGeom>
          <a:solidFill>
            <a:schemeClr val="accent2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endParaRPr lang="it-IT" dirty="0"/>
          </a:p>
        </p:txBody>
      </p:sp>
      <p:sp>
        <p:nvSpPr>
          <p:cNvPr id="10" name="Freccia a destra 9"/>
          <p:cNvSpPr/>
          <p:nvPr/>
        </p:nvSpPr>
        <p:spPr bwMode="auto">
          <a:xfrm>
            <a:off x="2555720" y="3645030"/>
            <a:ext cx="3024420" cy="1008140"/>
          </a:xfrm>
          <a:prstGeom prst="rightArrow">
            <a:avLst/>
          </a:prstGeom>
          <a:solidFill>
            <a:schemeClr val="accent2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t-IT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ettangolo 13"/>
          <p:cNvSpPr/>
          <p:nvPr/>
        </p:nvSpPr>
        <p:spPr bwMode="auto">
          <a:xfrm>
            <a:off x="539440" y="1268700"/>
            <a:ext cx="2016280" cy="144020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marL="0" indent="0" algn="ctr">
              <a:buNone/>
            </a:pPr>
            <a:r>
              <a:rPr lang="en-US" b="1" dirty="0"/>
              <a:t>NMP 1-2014</a:t>
            </a:r>
            <a:endParaRPr lang="it-IT" b="1" dirty="0"/>
          </a:p>
          <a:p>
            <a:pPr marL="0" indent="0" algn="ctr">
              <a:buNone/>
            </a:pPr>
            <a:r>
              <a:rPr lang="en-US" b="1" dirty="0"/>
              <a:t>NMP 4-2014</a:t>
            </a:r>
          </a:p>
          <a:p>
            <a:pPr marL="0" indent="0" algn="ctr">
              <a:buNone/>
            </a:pPr>
            <a:r>
              <a:rPr lang="en-US" b="1" dirty="0"/>
              <a:t>NMP 5-2014</a:t>
            </a:r>
            <a:endParaRPr lang="it-IT" b="1" dirty="0"/>
          </a:p>
          <a:p>
            <a:pPr marL="0" indent="0" algn="ctr">
              <a:buNone/>
            </a:pPr>
            <a:r>
              <a:rPr lang="en-US" b="1" dirty="0"/>
              <a:t>NMP 8–2014 </a:t>
            </a:r>
          </a:p>
        </p:txBody>
      </p:sp>
      <p:sp>
        <p:nvSpPr>
          <p:cNvPr id="16" name="Rettangolo 15"/>
          <p:cNvSpPr/>
          <p:nvPr/>
        </p:nvSpPr>
        <p:spPr bwMode="auto">
          <a:xfrm>
            <a:off x="467430" y="2924930"/>
            <a:ext cx="2088290" cy="288040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b="1" dirty="0"/>
              <a:t>NMP 9-2014 </a:t>
            </a:r>
            <a:endParaRPr lang="it-IT" b="1" dirty="0"/>
          </a:p>
          <a:p>
            <a:pPr algn="ctr"/>
            <a:r>
              <a:rPr lang="en-US" b="1" dirty="0"/>
              <a:t>NMP 27-2014</a:t>
            </a:r>
            <a:endParaRPr lang="it-IT" b="1" dirty="0"/>
          </a:p>
          <a:p>
            <a:pPr algn="ctr"/>
            <a:r>
              <a:rPr lang="en-US" b="1" dirty="0"/>
              <a:t>NMP 31-2014 </a:t>
            </a:r>
            <a:endParaRPr lang="it-IT" b="1" dirty="0"/>
          </a:p>
          <a:p>
            <a:pPr algn="ctr"/>
            <a:r>
              <a:rPr lang="en-US" b="1" dirty="0"/>
              <a:t>NMP 33-2014 </a:t>
            </a:r>
            <a:endParaRPr lang="it-IT" b="1" dirty="0"/>
          </a:p>
          <a:p>
            <a:pPr algn="ctr"/>
            <a:r>
              <a:rPr lang="en-US" b="1" dirty="0"/>
              <a:t>NMP 34-2014 </a:t>
            </a:r>
            <a:endParaRPr lang="it-IT" b="1" dirty="0"/>
          </a:p>
          <a:p>
            <a:pPr algn="ctr"/>
            <a:r>
              <a:rPr lang="en-US" b="1" dirty="0"/>
              <a:t>NMP 36-2014 </a:t>
            </a:r>
            <a:endParaRPr lang="it-IT" b="1" dirty="0"/>
          </a:p>
          <a:p>
            <a:pPr algn="ctr"/>
            <a:r>
              <a:rPr lang="en-US" b="1" dirty="0"/>
              <a:t>NMP 37-2014 </a:t>
            </a:r>
            <a:endParaRPr lang="it-IT" b="1" dirty="0"/>
          </a:p>
          <a:p>
            <a:pPr algn="ctr"/>
            <a:r>
              <a:rPr lang="en-US" b="1" dirty="0"/>
              <a:t>NMP 38-2014 </a:t>
            </a:r>
            <a:endParaRPr lang="it-IT" b="1" dirty="0"/>
          </a:p>
          <a:p>
            <a:pPr algn="ctr"/>
            <a:r>
              <a:rPr lang="en-US" b="1" dirty="0"/>
              <a:t>NMP 39-2014 </a:t>
            </a:r>
            <a:endParaRPr lang="it-IT" b="1" dirty="0"/>
          </a:p>
        </p:txBody>
      </p:sp>
      <p:sp>
        <p:nvSpPr>
          <p:cNvPr id="21" name="Rettangolo 20"/>
          <p:cNvSpPr/>
          <p:nvPr/>
        </p:nvSpPr>
        <p:spPr bwMode="auto">
          <a:xfrm>
            <a:off x="5580140" y="3501010"/>
            <a:ext cx="2987780" cy="144020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b="1" dirty="0" smtClean="0"/>
              <a:t>12.50 EUR </a:t>
            </a:r>
            <a:r>
              <a:rPr lang="it-IT" b="1" dirty="0" err="1" smtClean="0"/>
              <a:t>Million</a:t>
            </a:r>
            <a:endParaRPr lang="it-IT" b="1" dirty="0" smtClean="0"/>
          </a:p>
          <a:p>
            <a:pPr algn="ctr"/>
            <a:r>
              <a:rPr lang="it-IT" b="1" dirty="0" smtClean="0"/>
              <a:t>Single Stage</a:t>
            </a:r>
            <a:endParaRPr lang="it-IT" b="1" dirty="0"/>
          </a:p>
        </p:txBody>
      </p:sp>
      <p:sp>
        <p:nvSpPr>
          <p:cNvPr id="24" name="Rettangolo 23"/>
          <p:cNvSpPr/>
          <p:nvPr/>
        </p:nvSpPr>
        <p:spPr bwMode="auto">
          <a:xfrm>
            <a:off x="5652150" y="1412720"/>
            <a:ext cx="2808390" cy="1080150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000" tIns="0" rIns="18000" bIns="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it-IT" b="1" dirty="0"/>
              <a:t>66.20 EUR </a:t>
            </a:r>
            <a:r>
              <a:rPr lang="it-IT" b="1" dirty="0" err="1"/>
              <a:t>Million</a:t>
            </a:r>
            <a:endParaRPr lang="it-IT" b="1" dirty="0"/>
          </a:p>
          <a:p>
            <a:pPr algn="ctr"/>
            <a:r>
              <a:rPr lang="it-IT" b="1" dirty="0"/>
              <a:t> Single Stage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8000" tIns="0" rIns="1800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18000" tIns="0" rIns="18000" bIns="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23430</TotalTime>
  <Words>2290</Words>
  <Application>Microsoft Office PowerPoint</Application>
  <PresentationFormat>On-screen Show (4:3)</PresentationFormat>
  <Paragraphs>361</Paragraphs>
  <Slides>35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4" baseType="lpstr">
      <vt:lpstr>Arial</vt:lpstr>
      <vt:lpstr>Calibri</vt:lpstr>
      <vt:lpstr>Courier New</vt:lpstr>
      <vt:lpstr>Tahoma</vt:lpstr>
      <vt:lpstr>Times New Roman</vt:lpstr>
      <vt:lpstr>Verdana</vt:lpstr>
      <vt:lpstr>Wingdings</vt:lpstr>
      <vt:lpstr>Wingdings 3</vt:lpstr>
      <vt:lpstr>Blank Presentation</vt:lpstr>
      <vt:lpstr>Horizon 2020 - Industrial Leadership </vt:lpstr>
      <vt:lpstr>Industrial Leadership</vt:lpstr>
      <vt:lpstr>PowerPoint Presentation</vt:lpstr>
      <vt:lpstr>Leadership in enabling and industrial technologies (LEIT)</vt:lpstr>
      <vt:lpstr>Public Private Partnerships (PPPs)</vt:lpstr>
      <vt:lpstr>Key Enabling Technologies (KETs)</vt:lpstr>
      <vt:lpstr>Cross-cutting KETs</vt:lpstr>
      <vt:lpstr>Contributions to solving Societal Challenges</vt:lpstr>
      <vt:lpstr>Calls for Nanotechnologies – Budget for 2014</vt:lpstr>
      <vt:lpstr>Calls for Nanotechnologies – Budget for 2014</vt:lpstr>
      <vt:lpstr>Calls for Biotechnology</vt:lpstr>
      <vt:lpstr>Calls for Biotechnologies – Budget for 2014</vt:lpstr>
      <vt:lpstr>ICT in Horizon 2020 </vt:lpstr>
      <vt:lpstr>E-infrastructures</vt:lpstr>
      <vt:lpstr>ICT in industrial leadership</vt:lpstr>
      <vt:lpstr>Components and systems</vt:lpstr>
      <vt:lpstr>Advanced Computing</vt:lpstr>
      <vt:lpstr>Future Internet</vt:lpstr>
      <vt:lpstr>Future Internet</vt:lpstr>
      <vt:lpstr>Content technologies and information management</vt:lpstr>
      <vt:lpstr>Robotics</vt:lpstr>
      <vt:lpstr>Micro- and nano-electronics and photonics Key Enabling Technologies</vt:lpstr>
      <vt:lpstr>Factory of the Future</vt:lpstr>
      <vt:lpstr>ICT Cross-Cutting Activities</vt:lpstr>
      <vt:lpstr>ICT innovation actions</vt:lpstr>
      <vt:lpstr>ICT innovation actions</vt:lpstr>
      <vt:lpstr>Key principles for ICT R&amp;I in the Societal Challenges</vt:lpstr>
      <vt:lpstr>SC1 - Health, demographic change  and wellbeing</vt:lpstr>
      <vt:lpstr>SC3 - Secure, clean and efficient energy</vt:lpstr>
      <vt:lpstr>SC4 - Smart, green and integrated transport</vt:lpstr>
      <vt:lpstr>SC5 - Climate action, environment, resource efficiency and raw materials</vt:lpstr>
      <vt:lpstr>SC6 - Europe in a changing world – inclusive, innovative and reflective societies</vt:lpstr>
      <vt:lpstr>SC7 - Secure societies – protecting freedom and security of Europe and its citizens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RTD Programme / Processes</dc:title>
  <dc:creator>Ken</dc:creator>
  <cp:lastModifiedBy>Veronika Kupriyanova</cp:lastModifiedBy>
  <cp:revision>339</cp:revision>
  <dcterms:created xsi:type="dcterms:W3CDTF">2011-06-06T11:38:47Z</dcterms:created>
  <dcterms:modified xsi:type="dcterms:W3CDTF">2014-03-07T20:55:40Z</dcterms:modified>
</cp:coreProperties>
</file>